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emf" ContentType="image/x-emf"/>
  <Default Extension="rels" ContentType="application/vnd.openxmlformats-package.relationships+xml"/>
  <Default Extension="xml" ContentType="application/xml"/>
  <Default Extension="wdp" ContentType="image/vnd.ms-photo"/>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1"/>
  </p:notesMasterIdLst>
  <p:sldIdLst>
    <p:sldId id="257" r:id="rId2"/>
    <p:sldId id="258" r:id="rId3"/>
    <p:sldId id="366" r:id="rId4"/>
    <p:sldId id="260" r:id="rId5"/>
    <p:sldId id="325" r:id="rId6"/>
    <p:sldId id="326" r:id="rId7"/>
    <p:sldId id="329" r:id="rId8"/>
    <p:sldId id="330" r:id="rId9"/>
    <p:sldId id="331" r:id="rId10"/>
    <p:sldId id="332" r:id="rId11"/>
    <p:sldId id="376" r:id="rId12"/>
    <p:sldId id="377" r:id="rId13"/>
    <p:sldId id="378" r:id="rId14"/>
    <p:sldId id="379" r:id="rId15"/>
    <p:sldId id="380" r:id="rId16"/>
    <p:sldId id="381" r:id="rId17"/>
    <p:sldId id="382" r:id="rId18"/>
    <p:sldId id="383" r:id="rId19"/>
    <p:sldId id="384" r:id="rId20"/>
    <p:sldId id="385" r:id="rId21"/>
    <p:sldId id="386" r:id="rId22"/>
    <p:sldId id="387" r:id="rId23"/>
    <p:sldId id="388" r:id="rId24"/>
    <p:sldId id="389" r:id="rId25"/>
    <p:sldId id="390" r:id="rId26"/>
    <p:sldId id="391" r:id="rId27"/>
    <p:sldId id="392" r:id="rId28"/>
    <p:sldId id="399" r:id="rId29"/>
    <p:sldId id="393" r:id="rId30"/>
    <p:sldId id="394" r:id="rId31"/>
    <p:sldId id="395" r:id="rId32"/>
    <p:sldId id="396" r:id="rId33"/>
    <p:sldId id="397" r:id="rId34"/>
    <p:sldId id="398" r:id="rId35"/>
    <p:sldId id="400" r:id="rId36"/>
    <p:sldId id="401" r:id="rId37"/>
    <p:sldId id="402" r:id="rId38"/>
    <p:sldId id="403" r:id="rId39"/>
    <p:sldId id="404" r:id="rId40"/>
    <p:sldId id="405" r:id="rId41"/>
    <p:sldId id="406" r:id="rId42"/>
    <p:sldId id="407" r:id="rId43"/>
    <p:sldId id="408" r:id="rId44"/>
    <p:sldId id="356" r:id="rId45"/>
    <p:sldId id="357" r:id="rId46"/>
    <p:sldId id="358" r:id="rId47"/>
    <p:sldId id="359" r:id="rId48"/>
    <p:sldId id="360" r:id="rId49"/>
    <p:sldId id="361" r:id="rId50"/>
    <p:sldId id="362" r:id="rId51"/>
    <p:sldId id="364" r:id="rId52"/>
    <p:sldId id="303" r:id="rId53"/>
    <p:sldId id="262" r:id="rId54"/>
    <p:sldId id="274" r:id="rId55"/>
    <p:sldId id="275" r:id="rId56"/>
    <p:sldId id="276" r:id="rId57"/>
    <p:sldId id="277" r:id="rId58"/>
    <p:sldId id="278" r:id="rId59"/>
    <p:sldId id="292" r:id="rId60"/>
    <p:sldId id="265" r:id="rId61"/>
    <p:sldId id="304" r:id="rId62"/>
    <p:sldId id="267" r:id="rId63"/>
    <p:sldId id="268" r:id="rId64"/>
    <p:sldId id="340" r:id="rId65"/>
    <p:sldId id="341" r:id="rId66"/>
    <p:sldId id="342" r:id="rId67"/>
    <p:sldId id="343" r:id="rId68"/>
    <p:sldId id="344" r:id="rId69"/>
    <p:sldId id="409" r:id="rId70"/>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8C5BC"/>
    <a:srgbClr val="00417C"/>
    <a:srgbClr val="93634C"/>
    <a:srgbClr val="94634C"/>
    <a:srgbClr val="EA718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7AC3CCA-C797-4891-BE02-D94E43425B78}" styleName="中度样式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6397" autoAdjust="0"/>
    <p:restoredTop sz="95633" autoAdjust="0"/>
  </p:normalViewPr>
  <p:slideViewPr>
    <p:cSldViewPr>
      <p:cViewPr>
        <p:scale>
          <a:sx n="75" d="100"/>
          <a:sy n="75" d="100"/>
        </p:scale>
        <p:origin x="-1608"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A197B20-CA4C-4EDA-AD42-9CCAF9184237}"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zh-CN" altLang="en-US"/>
        </a:p>
      </dgm:t>
    </dgm:pt>
    <dgm:pt modelId="{5FF6947E-3D13-4D9F-8426-A7F0290AE15D}">
      <dgm:prSet/>
      <dgm:spPr/>
      <dgm:t>
        <a:bodyPr/>
        <a:lstStyle/>
        <a:p>
          <a:pPr rtl="0"/>
          <a:r>
            <a:rPr lang="en-US" dirty="0" smtClean="0"/>
            <a:t>1.</a:t>
          </a:r>
          <a:r>
            <a:rPr lang="zh-CN" dirty="0" smtClean="0"/>
            <a:t>开关电源模块并联供电系统</a:t>
          </a:r>
          <a:endParaRPr lang="zh-CN" dirty="0"/>
        </a:p>
      </dgm:t>
    </dgm:pt>
    <dgm:pt modelId="{DB58FAFE-0BD0-4A81-B918-B95A68918477}" type="parTrans" cxnId="{B5236CCF-5642-457F-BED0-3203800B5239}">
      <dgm:prSet/>
      <dgm:spPr/>
      <dgm:t>
        <a:bodyPr/>
        <a:lstStyle/>
        <a:p>
          <a:endParaRPr lang="zh-CN" altLang="en-US"/>
        </a:p>
      </dgm:t>
    </dgm:pt>
    <dgm:pt modelId="{394A1206-A56B-4C53-9DCA-B2D666BC0ACD}" type="sibTrans" cxnId="{B5236CCF-5642-457F-BED0-3203800B5239}">
      <dgm:prSet/>
      <dgm:spPr/>
      <dgm:t>
        <a:bodyPr/>
        <a:lstStyle/>
        <a:p>
          <a:endParaRPr lang="zh-CN" altLang="en-US"/>
        </a:p>
      </dgm:t>
    </dgm:pt>
    <dgm:pt modelId="{CD805FAE-FACB-474E-8CEC-189F86BAAEDC}">
      <dgm:prSet/>
      <dgm:spPr/>
      <dgm:t>
        <a:bodyPr/>
        <a:lstStyle/>
        <a:p>
          <a:pPr rtl="0"/>
          <a:r>
            <a:rPr lang="en-US" dirty="0" smtClean="0"/>
            <a:t>2.</a:t>
          </a:r>
          <a:r>
            <a:rPr lang="zh-CN" altLang="en-US" dirty="0" smtClean="0"/>
            <a:t>声音引导系统</a:t>
          </a:r>
          <a:endParaRPr lang="zh-CN" dirty="0"/>
        </a:p>
      </dgm:t>
    </dgm:pt>
    <dgm:pt modelId="{6AB6359B-09D5-4913-ADB0-824FD2ECBFF5}" type="parTrans" cxnId="{C311B34F-2A3E-4AE5-AE7C-5076379F1E35}">
      <dgm:prSet/>
      <dgm:spPr/>
      <dgm:t>
        <a:bodyPr/>
        <a:lstStyle/>
        <a:p>
          <a:endParaRPr lang="zh-CN" altLang="en-US"/>
        </a:p>
      </dgm:t>
    </dgm:pt>
    <dgm:pt modelId="{F4D840F7-FE31-461A-974B-9DD5CA6857F5}" type="sibTrans" cxnId="{C311B34F-2A3E-4AE5-AE7C-5076379F1E35}">
      <dgm:prSet/>
      <dgm:spPr/>
      <dgm:t>
        <a:bodyPr/>
        <a:lstStyle/>
        <a:p>
          <a:endParaRPr lang="zh-CN" altLang="en-US"/>
        </a:p>
      </dgm:t>
    </dgm:pt>
    <dgm:pt modelId="{C1EF8275-89AD-4C74-9E7D-612D545344BB}">
      <dgm:prSet/>
      <dgm:spPr/>
      <dgm:t>
        <a:bodyPr/>
        <a:lstStyle/>
        <a:p>
          <a:pPr rtl="0"/>
          <a:r>
            <a:rPr lang="en-US" altLang="zh-CN" dirty="0" smtClean="0"/>
            <a:t>3.</a:t>
          </a:r>
          <a:r>
            <a:rPr lang="zh-CN" altLang="en-US" dirty="0" smtClean="0"/>
            <a:t> 单工无线呼叫系统设计</a:t>
          </a:r>
          <a:endParaRPr lang="zh-CN" dirty="0"/>
        </a:p>
      </dgm:t>
    </dgm:pt>
    <dgm:pt modelId="{718DE4B8-55A7-4CDF-9BCC-F89A806836E2}" type="parTrans" cxnId="{968C14BD-AD0A-40E3-A424-CE93D4C329F7}">
      <dgm:prSet/>
      <dgm:spPr/>
      <dgm:t>
        <a:bodyPr/>
        <a:lstStyle/>
        <a:p>
          <a:endParaRPr lang="zh-CN" altLang="en-US"/>
        </a:p>
      </dgm:t>
    </dgm:pt>
    <dgm:pt modelId="{E6259412-DA42-4C37-958A-EB76D7EF8E49}" type="sibTrans" cxnId="{968C14BD-AD0A-40E3-A424-CE93D4C329F7}">
      <dgm:prSet/>
      <dgm:spPr/>
      <dgm:t>
        <a:bodyPr/>
        <a:lstStyle/>
        <a:p>
          <a:endParaRPr lang="zh-CN" altLang="en-US"/>
        </a:p>
      </dgm:t>
    </dgm:pt>
    <dgm:pt modelId="{C124B4F2-E1B3-4093-A9A2-13C8C67561E4}">
      <dgm:prSet/>
      <dgm:spPr/>
      <dgm:t>
        <a:bodyPr/>
        <a:lstStyle/>
        <a:p>
          <a:pPr rtl="0"/>
          <a:r>
            <a:rPr lang="en-US" altLang="zh-CN" dirty="0" smtClean="0"/>
            <a:t>4.</a:t>
          </a:r>
          <a:r>
            <a:rPr lang="zh-CN" altLang="en-US" dirty="0" smtClean="0"/>
            <a:t> 射频宽带放大器</a:t>
          </a:r>
          <a:endParaRPr lang="zh-CN" dirty="0"/>
        </a:p>
      </dgm:t>
    </dgm:pt>
    <dgm:pt modelId="{C60FB86F-0B55-45DE-B467-1A26A23FA6F9}" type="parTrans" cxnId="{1E51201C-DC11-40FD-AED9-9C717CD4979D}">
      <dgm:prSet/>
      <dgm:spPr/>
      <dgm:t>
        <a:bodyPr/>
        <a:lstStyle/>
        <a:p>
          <a:endParaRPr lang="zh-CN" altLang="en-US"/>
        </a:p>
      </dgm:t>
    </dgm:pt>
    <dgm:pt modelId="{21188F86-999D-413B-9DD9-3FB8BEC64CF9}" type="sibTrans" cxnId="{1E51201C-DC11-40FD-AED9-9C717CD4979D}">
      <dgm:prSet/>
      <dgm:spPr/>
      <dgm:t>
        <a:bodyPr/>
        <a:lstStyle/>
        <a:p>
          <a:endParaRPr lang="zh-CN" altLang="en-US"/>
        </a:p>
      </dgm:t>
    </dgm:pt>
    <dgm:pt modelId="{C52D73B5-173F-446C-9486-B887350A0AED}">
      <dgm:prSet/>
      <dgm:spPr/>
      <dgm:t>
        <a:bodyPr/>
        <a:lstStyle/>
        <a:p>
          <a:pPr rtl="0"/>
          <a:r>
            <a:rPr lang="en-US" altLang="zh-CN" dirty="0" smtClean="0"/>
            <a:t>5.</a:t>
          </a:r>
          <a:r>
            <a:rPr lang="zh-CN" altLang="en-US" dirty="0" smtClean="0"/>
            <a:t> </a:t>
          </a:r>
          <a:r>
            <a:rPr lang="zh-CN" dirty="0" smtClean="0"/>
            <a:t>程控滤波器</a:t>
          </a:r>
          <a:endParaRPr lang="zh-CN" dirty="0"/>
        </a:p>
      </dgm:t>
    </dgm:pt>
    <dgm:pt modelId="{99DDE367-DD4A-4CE5-8B38-737012671582}" type="parTrans" cxnId="{6584E066-82C8-4702-9685-9349B5C83A8F}">
      <dgm:prSet/>
      <dgm:spPr/>
      <dgm:t>
        <a:bodyPr/>
        <a:lstStyle/>
        <a:p>
          <a:endParaRPr lang="zh-CN" altLang="en-US"/>
        </a:p>
      </dgm:t>
    </dgm:pt>
    <dgm:pt modelId="{91A56EA1-886A-4581-989B-B82D5BBF23F7}" type="sibTrans" cxnId="{6584E066-82C8-4702-9685-9349B5C83A8F}">
      <dgm:prSet/>
      <dgm:spPr/>
      <dgm:t>
        <a:bodyPr/>
        <a:lstStyle/>
        <a:p>
          <a:endParaRPr lang="zh-CN" altLang="en-US"/>
        </a:p>
      </dgm:t>
    </dgm:pt>
    <dgm:pt modelId="{AAA5D74B-44E9-4E4E-9F5E-8BBE3D5F7A63}">
      <dgm:prSet/>
      <dgm:spPr/>
      <dgm:t>
        <a:bodyPr/>
        <a:lstStyle/>
        <a:p>
          <a:pPr rtl="0"/>
          <a:r>
            <a:rPr lang="en-US" altLang="zh-CN" dirty="0" smtClean="0"/>
            <a:t>6.</a:t>
          </a:r>
          <a:r>
            <a:rPr lang="zh-CN" altLang="en-US" dirty="0" smtClean="0"/>
            <a:t> 无线环境监测模拟装置</a:t>
          </a:r>
          <a:endParaRPr lang="zh-CN" dirty="0"/>
        </a:p>
      </dgm:t>
    </dgm:pt>
    <dgm:pt modelId="{556A1DB6-903D-458B-A6B7-81781E8CC730}" type="parTrans" cxnId="{17D04636-DF2B-4B84-A758-FC044DEF4B54}">
      <dgm:prSet/>
      <dgm:spPr/>
      <dgm:t>
        <a:bodyPr/>
        <a:lstStyle/>
        <a:p>
          <a:endParaRPr lang="zh-CN" altLang="en-US"/>
        </a:p>
      </dgm:t>
    </dgm:pt>
    <dgm:pt modelId="{1CD7E00D-4147-4053-BF36-2203A7A835AD}" type="sibTrans" cxnId="{17D04636-DF2B-4B84-A758-FC044DEF4B54}">
      <dgm:prSet/>
      <dgm:spPr/>
      <dgm:t>
        <a:bodyPr/>
        <a:lstStyle/>
        <a:p>
          <a:endParaRPr lang="zh-CN" altLang="en-US"/>
        </a:p>
      </dgm:t>
    </dgm:pt>
    <dgm:pt modelId="{319C333F-48E6-4F16-B6C4-89FDD651BB2C}">
      <dgm:prSet/>
      <dgm:spPr/>
      <dgm:t>
        <a:bodyPr/>
        <a:lstStyle/>
        <a:p>
          <a:pPr rtl="0"/>
          <a:r>
            <a:rPr lang="en-US" altLang="zh-CN" dirty="0" smtClean="0"/>
            <a:t>7.</a:t>
          </a:r>
          <a:r>
            <a:rPr lang="zh-CN" altLang="en-US" dirty="0" smtClean="0"/>
            <a:t> 简易频谱分析仪设计</a:t>
          </a:r>
          <a:endParaRPr lang="zh-CN" dirty="0"/>
        </a:p>
      </dgm:t>
    </dgm:pt>
    <dgm:pt modelId="{60F7CDCB-63DE-4FAE-A361-DD9592C801A7}" type="parTrans" cxnId="{6DB3A1CF-FC68-46F6-9E8B-74EAF6545981}">
      <dgm:prSet/>
      <dgm:spPr/>
      <dgm:t>
        <a:bodyPr/>
        <a:lstStyle/>
        <a:p>
          <a:endParaRPr lang="zh-CN" altLang="en-US"/>
        </a:p>
      </dgm:t>
    </dgm:pt>
    <dgm:pt modelId="{AD9A7832-6026-4429-BDA5-FBDBC02760A6}" type="sibTrans" cxnId="{6DB3A1CF-FC68-46F6-9E8B-74EAF6545981}">
      <dgm:prSet/>
      <dgm:spPr/>
      <dgm:t>
        <a:bodyPr/>
        <a:lstStyle/>
        <a:p>
          <a:endParaRPr lang="zh-CN" altLang="en-US"/>
        </a:p>
      </dgm:t>
    </dgm:pt>
    <dgm:pt modelId="{2A2E83DD-F84B-490B-B01B-074B0707BEA3}" type="pres">
      <dgm:prSet presAssocID="{3A197B20-CA4C-4EDA-AD42-9CCAF9184237}" presName="linear" presStyleCnt="0">
        <dgm:presLayoutVars>
          <dgm:animLvl val="lvl"/>
          <dgm:resizeHandles val="exact"/>
        </dgm:presLayoutVars>
      </dgm:prSet>
      <dgm:spPr/>
      <dgm:t>
        <a:bodyPr/>
        <a:lstStyle/>
        <a:p>
          <a:endParaRPr lang="zh-CN" altLang="en-US"/>
        </a:p>
      </dgm:t>
    </dgm:pt>
    <dgm:pt modelId="{FB861F78-A3A9-440A-82A4-EA72D68E937C}" type="pres">
      <dgm:prSet presAssocID="{5FF6947E-3D13-4D9F-8426-A7F0290AE15D}" presName="parentText" presStyleLbl="node1" presStyleIdx="0" presStyleCnt="7">
        <dgm:presLayoutVars>
          <dgm:chMax val="0"/>
          <dgm:bulletEnabled val="1"/>
        </dgm:presLayoutVars>
      </dgm:prSet>
      <dgm:spPr/>
      <dgm:t>
        <a:bodyPr/>
        <a:lstStyle/>
        <a:p>
          <a:endParaRPr lang="zh-CN" altLang="en-US"/>
        </a:p>
      </dgm:t>
    </dgm:pt>
    <dgm:pt modelId="{A0C0FB6B-C45B-4DC6-9948-99CE88E19550}" type="pres">
      <dgm:prSet presAssocID="{394A1206-A56B-4C53-9DCA-B2D666BC0ACD}" presName="spacer" presStyleCnt="0"/>
      <dgm:spPr/>
    </dgm:pt>
    <dgm:pt modelId="{9963A28D-D383-46C9-A03A-9E4139F108B3}" type="pres">
      <dgm:prSet presAssocID="{CD805FAE-FACB-474E-8CEC-189F86BAAEDC}" presName="parentText" presStyleLbl="node1" presStyleIdx="1" presStyleCnt="7">
        <dgm:presLayoutVars>
          <dgm:chMax val="0"/>
          <dgm:bulletEnabled val="1"/>
        </dgm:presLayoutVars>
      </dgm:prSet>
      <dgm:spPr/>
      <dgm:t>
        <a:bodyPr/>
        <a:lstStyle/>
        <a:p>
          <a:endParaRPr lang="zh-CN" altLang="en-US"/>
        </a:p>
      </dgm:t>
    </dgm:pt>
    <dgm:pt modelId="{AFE3FE7A-3543-4E6C-8A1E-1CE3060DB36C}" type="pres">
      <dgm:prSet presAssocID="{F4D840F7-FE31-461A-974B-9DD5CA6857F5}" presName="spacer" presStyleCnt="0"/>
      <dgm:spPr/>
    </dgm:pt>
    <dgm:pt modelId="{CC5F10EA-09E9-430A-B88C-B96DB5EBBEF9}" type="pres">
      <dgm:prSet presAssocID="{C1EF8275-89AD-4C74-9E7D-612D545344BB}" presName="parentText" presStyleLbl="node1" presStyleIdx="2" presStyleCnt="7" custLinFactX="7017" custLinFactY="-2592" custLinFactNeighborX="100000" custLinFactNeighborY="-100000">
        <dgm:presLayoutVars>
          <dgm:chMax val="0"/>
          <dgm:bulletEnabled val="1"/>
        </dgm:presLayoutVars>
      </dgm:prSet>
      <dgm:spPr/>
      <dgm:t>
        <a:bodyPr/>
        <a:lstStyle/>
        <a:p>
          <a:endParaRPr lang="zh-CN" altLang="en-US"/>
        </a:p>
      </dgm:t>
    </dgm:pt>
    <dgm:pt modelId="{2D4A0D73-FB0C-4A3A-A9EF-6CF4629147C4}" type="pres">
      <dgm:prSet presAssocID="{E6259412-DA42-4C37-958A-EB76D7EF8E49}" presName="spacer" presStyleCnt="0"/>
      <dgm:spPr/>
    </dgm:pt>
    <dgm:pt modelId="{F3CEACB8-6BA0-4009-BF49-967772DAF9F3}" type="pres">
      <dgm:prSet presAssocID="{C124B4F2-E1B3-4093-A9A2-13C8C67561E4}" presName="parentText" presStyleLbl="node1" presStyleIdx="3" presStyleCnt="7" custLinFactY="-18622" custLinFactNeighborX="-1543" custLinFactNeighborY="-100000">
        <dgm:presLayoutVars>
          <dgm:chMax val="0"/>
          <dgm:bulletEnabled val="1"/>
        </dgm:presLayoutVars>
      </dgm:prSet>
      <dgm:spPr/>
      <dgm:t>
        <a:bodyPr/>
        <a:lstStyle/>
        <a:p>
          <a:endParaRPr lang="zh-CN" altLang="en-US"/>
        </a:p>
      </dgm:t>
    </dgm:pt>
    <dgm:pt modelId="{A3A75C4C-C151-431C-8295-39C9A150DDC7}" type="pres">
      <dgm:prSet presAssocID="{21188F86-999D-413B-9DD9-3FB8BEC64CF9}" presName="spacer" presStyleCnt="0"/>
      <dgm:spPr/>
    </dgm:pt>
    <dgm:pt modelId="{B7ED3C03-0D2E-4618-B170-A701F0EBC73A}" type="pres">
      <dgm:prSet presAssocID="{C52D73B5-173F-446C-9486-B887350A0AED}" presName="parentText" presStyleLbl="node1" presStyleIdx="4" presStyleCnt="7" custLinFactY="-34652" custLinFactNeighborX="-983" custLinFactNeighborY="-100000">
        <dgm:presLayoutVars>
          <dgm:chMax val="0"/>
          <dgm:bulletEnabled val="1"/>
        </dgm:presLayoutVars>
      </dgm:prSet>
      <dgm:spPr/>
      <dgm:t>
        <a:bodyPr/>
        <a:lstStyle/>
        <a:p>
          <a:endParaRPr lang="zh-CN" altLang="en-US"/>
        </a:p>
      </dgm:t>
    </dgm:pt>
    <dgm:pt modelId="{9B697256-6206-42C1-A3E2-E6C3D7C95080}" type="pres">
      <dgm:prSet presAssocID="{91A56EA1-886A-4581-989B-B82D5BBF23F7}" presName="spacer" presStyleCnt="0"/>
      <dgm:spPr/>
    </dgm:pt>
    <dgm:pt modelId="{03731B4C-9C9D-4B17-98FE-54B3A62D8DE9}" type="pres">
      <dgm:prSet presAssocID="{AAA5D74B-44E9-4E4E-9F5E-8BBE3D5F7A63}" presName="parentText" presStyleLbl="node1" presStyleIdx="5" presStyleCnt="7" custLinFactY="-41632" custLinFactNeighborY="-100000">
        <dgm:presLayoutVars>
          <dgm:chMax val="0"/>
          <dgm:bulletEnabled val="1"/>
        </dgm:presLayoutVars>
      </dgm:prSet>
      <dgm:spPr/>
      <dgm:t>
        <a:bodyPr/>
        <a:lstStyle/>
        <a:p>
          <a:endParaRPr lang="zh-CN" altLang="en-US"/>
        </a:p>
      </dgm:t>
    </dgm:pt>
    <dgm:pt modelId="{55C0F8D3-67AA-42E2-9A4F-EFF055A0C990}" type="pres">
      <dgm:prSet presAssocID="{1CD7E00D-4147-4053-BF36-2203A7A835AD}" presName="spacer" presStyleCnt="0"/>
      <dgm:spPr/>
    </dgm:pt>
    <dgm:pt modelId="{79B35E47-6E24-4FA5-A075-E7942108075A}" type="pres">
      <dgm:prSet presAssocID="{319C333F-48E6-4F16-B6C4-89FDD651BB2C}" presName="parentText" presStyleLbl="node1" presStyleIdx="6" presStyleCnt="7" custLinFactY="-53081" custLinFactNeighborY="-100000">
        <dgm:presLayoutVars>
          <dgm:chMax val="0"/>
          <dgm:bulletEnabled val="1"/>
        </dgm:presLayoutVars>
      </dgm:prSet>
      <dgm:spPr/>
      <dgm:t>
        <a:bodyPr/>
        <a:lstStyle/>
        <a:p>
          <a:endParaRPr lang="zh-CN" altLang="en-US"/>
        </a:p>
      </dgm:t>
    </dgm:pt>
  </dgm:ptLst>
  <dgm:cxnLst>
    <dgm:cxn modelId="{17D04636-DF2B-4B84-A758-FC044DEF4B54}" srcId="{3A197B20-CA4C-4EDA-AD42-9CCAF9184237}" destId="{AAA5D74B-44E9-4E4E-9F5E-8BBE3D5F7A63}" srcOrd="5" destOrd="0" parTransId="{556A1DB6-903D-458B-A6B7-81781E8CC730}" sibTransId="{1CD7E00D-4147-4053-BF36-2203A7A835AD}"/>
    <dgm:cxn modelId="{1E51201C-DC11-40FD-AED9-9C717CD4979D}" srcId="{3A197B20-CA4C-4EDA-AD42-9CCAF9184237}" destId="{C124B4F2-E1B3-4093-A9A2-13C8C67561E4}" srcOrd="3" destOrd="0" parTransId="{C60FB86F-0B55-45DE-B467-1A26A23FA6F9}" sibTransId="{21188F86-999D-413B-9DD9-3FB8BEC64CF9}"/>
    <dgm:cxn modelId="{C3112CD6-AEB0-44BC-B5AC-2767562B2F29}" type="presOf" srcId="{3A197B20-CA4C-4EDA-AD42-9CCAF9184237}" destId="{2A2E83DD-F84B-490B-B01B-074B0707BEA3}" srcOrd="0" destOrd="0" presId="urn:microsoft.com/office/officeart/2005/8/layout/vList2"/>
    <dgm:cxn modelId="{6D3076F2-10F5-453E-B02B-A7EBCCED2792}" type="presOf" srcId="{5FF6947E-3D13-4D9F-8426-A7F0290AE15D}" destId="{FB861F78-A3A9-440A-82A4-EA72D68E937C}" srcOrd="0" destOrd="0" presId="urn:microsoft.com/office/officeart/2005/8/layout/vList2"/>
    <dgm:cxn modelId="{B5236CCF-5642-457F-BED0-3203800B5239}" srcId="{3A197B20-CA4C-4EDA-AD42-9CCAF9184237}" destId="{5FF6947E-3D13-4D9F-8426-A7F0290AE15D}" srcOrd="0" destOrd="0" parTransId="{DB58FAFE-0BD0-4A81-B918-B95A68918477}" sibTransId="{394A1206-A56B-4C53-9DCA-B2D666BC0ACD}"/>
    <dgm:cxn modelId="{2E50F1CC-26CC-430B-B505-44506BC5CE59}" type="presOf" srcId="{CD805FAE-FACB-474E-8CEC-189F86BAAEDC}" destId="{9963A28D-D383-46C9-A03A-9E4139F108B3}" srcOrd="0" destOrd="0" presId="urn:microsoft.com/office/officeart/2005/8/layout/vList2"/>
    <dgm:cxn modelId="{E773B281-3445-4A52-A2AF-C40F940517D4}" type="presOf" srcId="{C1EF8275-89AD-4C74-9E7D-612D545344BB}" destId="{CC5F10EA-09E9-430A-B88C-B96DB5EBBEF9}" srcOrd="0" destOrd="0" presId="urn:microsoft.com/office/officeart/2005/8/layout/vList2"/>
    <dgm:cxn modelId="{32471632-4894-474C-BF17-9032AF23D938}" type="presOf" srcId="{C52D73B5-173F-446C-9486-B887350A0AED}" destId="{B7ED3C03-0D2E-4618-B170-A701F0EBC73A}" srcOrd="0" destOrd="0" presId="urn:microsoft.com/office/officeart/2005/8/layout/vList2"/>
    <dgm:cxn modelId="{6584E066-82C8-4702-9685-9349B5C83A8F}" srcId="{3A197B20-CA4C-4EDA-AD42-9CCAF9184237}" destId="{C52D73B5-173F-446C-9486-B887350A0AED}" srcOrd="4" destOrd="0" parTransId="{99DDE367-DD4A-4CE5-8B38-737012671582}" sibTransId="{91A56EA1-886A-4581-989B-B82D5BBF23F7}"/>
    <dgm:cxn modelId="{7870C8F5-39A6-4567-9E1F-6E31FB1D7F9D}" type="presOf" srcId="{AAA5D74B-44E9-4E4E-9F5E-8BBE3D5F7A63}" destId="{03731B4C-9C9D-4B17-98FE-54B3A62D8DE9}" srcOrd="0" destOrd="0" presId="urn:microsoft.com/office/officeart/2005/8/layout/vList2"/>
    <dgm:cxn modelId="{968C14BD-AD0A-40E3-A424-CE93D4C329F7}" srcId="{3A197B20-CA4C-4EDA-AD42-9CCAF9184237}" destId="{C1EF8275-89AD-4C74-9E7D-612D545344BB}" srcOrd="2" destOrd="0" parTransId="{718DE4B8-55A7-4CDF-9BCC-F89A806836E2}" sibTransId="{E6259412-DA42-4C37-958A-EB76D7EF8E49}"/>
    <dgm:cxn modelId="{6DB3A1CF-FC68-46F6-9E8B-74EAF6545981}" srcId="{3A197B20-CA4C-4EDA-AD42-9CCAF9184237}" destId="{319C333F-48E6-4F16-B6C4-89FDD651BB2C}" srcOrd="6" destOrd="0" parTransId="{60F7CDCB-63DE-4FAE-A361-DD9592C801A7}" sibTransId="{AD9A7832-6026-4429-BDA5-FBDBC02760A6}"/>
    <dgm:cxn modelId="{C311B34F-2A3E-4AE5-AE7C-5076379F1E35}" srcId="{3A197B20-CA4C-4EDA-AD42-9CCAF9184237}" destId="{CD805FAE-FACB-474E-8CEC-189F86BAAEDC}" srcOrd="1" destOrd="0" parTransId="{6AB6359B-09D5-4913-ADB0-824FD2ECBFF5}" sibTransId="{F4D840F7-FE31-461A-974B-9DD5CA6857F5}"/>
    <dgm:cxn modelId="{028C351E-17EC-44EC-8E47-239232C2989D}" type="presOf" srcId="{C124B4F2-E1B3-4093-A9A2-13C8C67561E4}" destId="{F3CEACB8-6BA0-4009-BF49-967772DAF9F3}" srcOrd="0" destOrd="0" presId="urn:microsoft.com/office/officeart/2005/8/layout/vList2"/>
    <dgm:cxn modelId="{13A873E0-8549-4B77-AC52-3B4D06EEB766}" type="presOf" srcId="{319C333F-48E6-4F16-B6C4-89FDD651BB2C}" destId="{79B35E47-6E24-4FA5-A075-E7942108075A}" srcOrd="0" destOrd="0" presId="urn:microsoft.com/office/officeart/2005/8/layout/vList2"/>
    <dgm:cxn modelId="{50D58036-56F5-4BE1-907C-57B7AE5E9F2C}" type="presParOf" srcId="{2A2E83DD-F84B-490B-B01B-074B0707BEA3}" destId="{FB861F78-A3A9-440A-82A4-EA72D68E937C}" srcOrd="0" destOrd="0" presId="urn:microsoft.com/office/officeart/2005/8/layout/vList2"/>
    <dgm:cxn modelId="{C1052F70-D70D-44E9-91B2-7E371C995449}" type="presParOf" srcId="{2A2E83DD-F84B-490B-B01B-074B0707BEA3}" destId="{A0C0FB6B-C45B-4DC6-9948-99CE88E19550}" srcOrd="1" destOrd="0" presId="urn:microsoft.com/office/officeart/2005/8/layout/vList2"/>
    <dgm:cxn modelId="{4B07C87C-7CFA-43A3-B4A4-27124F3B0305}" type="presParOf" srcId="{2A2E83DD-F84B-490B-B01B-074B0707BEA3}" destId="{9963A28D-D383-46C9-A03A-9E4139F108B3}" srcOrd="2" destOrd="0" presId="urn:microsoft.com/office/officeart/2005/8/layout/vList2"/>
    <dgm:cxn modelId="{6882D9CF-EA13-421F-A60C-308FE9EC0421}" type="presParOf" srcId="{2A2E83DD-F84B-490B-B01B-074B0707BEA3}" destId="{AFE3FE7A-3543-4E6C-8A1E-1CE3060DB36C}" srcOrd="3" destOrd="0" presId="urn:microsoft.com/office/officeart/2005/8/layout/vList2"/>
    <dgm:cxn modelId="{0DAFD5C6-AB38-420E-BE12-6CCB16D10972}" type="presParOf" srcId="{2A2E83DD-F84B-490B-B01B-074B0707BEA3}" destId="{CC5F10EA-09E9-430A-B88C-B96DB5EBBEF9}" srcOrd="4" destOrd="0" presId="urn:microsoft.com/office/officeart/2005/8/layout/vList2"/>
    <dgm:cxn modelId="{8568EB26-6DB9-47B9-8221-BA68C54A9B3F}" type="presParOf" srcId="{2A2E83DD-F84B-490B-B01B-074B0707BEA3}" destId="{2D4A0D73-FB0C-4A3A-A9EF-6CF4629147C4}" srcOrd="5" destOrd="0" presId="urn:microsoft.com/office/officeart/2005/8/layout/vList2"/>
    <dgm:cxn modelId="{2DB63480-B7BC-4110-8634-1D810084421C}" type="presParOf" srcId="{2A2E83DD-F84B-490B-B01B-074B0707BEA3}" destId="{F3CEACB8-6BA0-4009-BF49-967772DAF9F3}" srcOrd="6" destOrd="0" presId="urn:microsoft.com/office/officeart/2005/8/layout/vList2"/>
    <dgm:cxn modelId="{F59191FD-6016-4BB6-8380-6A3E653F2811}" type="presParOf" srcId="{2A2E83DD-F84B-490B-B01B-074B0707BEA3}" destId="{A3A75C4C-C151-431C-8295-39C9A150DDC7}" srcOrd="7" destOrd="0" presId="urn:microsoft.com/office/officeart/2005/8/layout/vList2"/>
    <dgm:cxn modelId="{F684B1AB-FCB4-4FD6-803E-FCFEE68398D3}" type="presParOf" srcId="{2A2E83DD-F84B-490B-B01B-074B0707BEA3}" destId="{B7ED3C03-0D2E-4618-B170-A701F0EBC73A}" srcOrd="8" destOrd="0" presId="urn:microsoft.com/office/officeart/2005/8/layout/vList2"/>
    <dgm:cxn modelId="{0124A95F-0538-4FF1-9D17-C31CFB94FDAC}" type="presParOf" srcId="{2A2E83DD-F84B-490B-B01B-074B0707BEA3}" destId="{9B697256-6206-42C1-A3E2-E6C3D7C95080}" srcOrd="9" destOrd="0" presId="urn:microsoft.com/office/officeart/2005/8/layout/vList2"/>
    <dgm:cxn modelId="{E54CCD2E-6C06-424F-A5DD-B028CB6765D2}" type="presParOf" srcId="{2A2E83DD-F84B-490B-B01B-074B0707BEA3}" destId="{03731B4C-9C9D-4B17-98FE-54B3A62D8DE9}" srcOrd="10" destOrd="0" presId="urn:microsoft.com/office/officeart/2005/8/layout/vList2"/>
    <dgm:cxn modelId="{D135401B-5014-448B-A886-67BD65B3EB5B}" type="presParOf" srcId="{2A2E83DD-F84B-490B-B01B-074B0707BEA3}" destId="{55C0F8D3-67AA-42E2-9A4F-EFF055A0C990}" srcOrd="11" destOrd="0" presId="urn:microsoft.com/office/officeart/2005/8/layout/vList2"/>
    <dgm:cxn modelId="{FA8605A5-78E2-4FCE-B770-1ACB461195C4}" type="presParOf" srcId="{2A2E83DD-F84B-490B-B01B-074B0707BEA3}" destId="{79B35E47-6E24-4FA5-A075-E7942108075A}" srcOrd="12"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F60B376-417E-4203-9D0D-B5EF0A1C2F31}"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zh-CN" altLang="en-US"/>
        </a:p>
      </dgm:t>
    </dgm:pt>
    <dgm:pt modelId="{BF1F14B6-FC36-4E78-A378-A70C4C2127EB}">
      <dgm:prSet>
        <dgm:style>
          <a:lnRef idx="1">
            <a:schemeClr val="dk1"/>
          </a:lnRef>
          <a:fillRef idx="2">
            <a:schemeClr val="dk1"/>
          </a:fillRef>
          <a:effectRef idx="1">
            <a:schemeClr val="dk1"/>
          </a:effectRef>
          <a:fontRef idx="minor">
            <a:schemeClr val="dk1"/>
          </a:fontRef>
        </dgm:style>
      </dgm:prSet>
      <dgm:spPr>
        <a:solidFill>
          <a:schemeClr val="bg1"/>
        </a:solidFill>
        <a:ln>
          <a:noFill/>
        </a:ln>
      </dgm:spPr>
      <dgm:t>
        <a:bodyPr/>
        <a:lstStyle/>
        <a:p>
          <a:pPr rtl="0"/>
          <a:r>
            <a:rPr lang="zh-CN" dirty="0" smtClean="0"/>
            <a:t>①三站测时差被动定位法；</a:t>
          </a:r>
          <a:endParaRPr lang="zh-CN" dirty="0"/>
        </a:p>
      </dgm:t>
    </dgm:pt>
    <dgm:pt modelId="{882A7A96-26BC-4C47-9920-EA4610745C65}" type="parTrans" cxnId="{C708EA97-C088-49A0-8DD3-57FA2510B60E}">
      <dgm:prSet/>
      <dgm:spPr/>
      <dgm:t>
        <a:bodyPr/>
        <a:lstStyle/>
        <a:p>
          <a:endParaRPr lang="zh-CN" altLang="en-US"/>
        </a:p>
      </dgm:t>
    </dgm:pt>
    <dgm:pt modelId="{685185A5-C06C-4972-88BA-9CA27D589810}" type="sibTrans" cxnId="{C708EA97-C088-49A0-8DD3-57FA2510B60E}">
      <dgm:prSet/>
      <dgm:spPr/>
      <dgm:t>
        <a:bodyPr/>
        <a:lstStyle/>
        <a:p>
          <a:endParaRPr lang="zh-CN" altLang="en-US"/>
        </a:p>
      </dgm:t>
    </dgm:pt>
    <dgm:pt modelId="{EA9F085F-65EC-41DA-B3AD-2CCC5B2857DA}" type="pres">
      <dgm:prSet presAssocID="{CF60B376-417E-4203-9D0D-B5EF0A1C2F31}" presName="linear" presStyleCnt="0">
        <dgm:presLayoutVars>
          <dgm:animLvl val="lvl"/>
          <dgm:resizeHandles val="exact"/>
        </dgm:presLayoutVars>
      </dgm:prSet>
      <dgm:spPr/>
      <dgm:t>
        <a:bodyPr/>
        <a:lstStyle/>
        <a:p>
          <a:endParaRPr lang="zh-CN" altLang="en-US"/>
        </a:p>
      </dgm:t>
    </dgm:pt>
    <dgm:pt modelId="{BC1548D3-3DDC-4A03-90C4-E775E5DBA6EC}" type="pres">
      <dgm:prSet presAssocID="{BF1F14B6-FC36-4E78-A378-A70C4C2127EB}" presName="parentText" presStyleLbl="node1" presStyleIdx="0" presStyleCnt="1" custLinFactNeighborY="-17355">
        <dgm:presLayoutVars>
          <dgm:chMax val="0"/>
          <dgm:bulletEnabled val="1"/>
        </dgm:presLayoutVars>
      </dgm:prSet>
      <dgm:spPr/>
      <dgm:t>
        <a:bodyPr/>
        <a:lstStyle/>
        <a:p>
          <a:endParaRPr lang="zh-CN" altLang="en-US"/>
        </a:p>
      </dgm:t>
    </dgm:pt>
  </dgm:ptLst>
  <dgm:cxnLst>
    <dgm:cxn modelId="{C708EA97-C088-49A0-8DD3-57FA2510B60E}" srcId="{CF60B376-417E-4203-9D0D-B5EF0A1C2F31}" destId="{BF1F14B6-FC36-4E78-A378-A70C4C2127EB}" srcOrd="0" destOrd="0" parTransId="{882A7A96-26BC-4C47-9920-EA4610745C65}" sibTransId="{685185A5-C06C-4972-88BA-9CA27D589810}"/>
    <dgm:cxn modelId="{C4CB46B0-478B-402B-9F1B-6B451B1B9543}" type="presOf" srcId="{BF1F14B6-FC36-4E78-A378-A70C4C2127EB}" destId="{BC1548D3-3DDC-4A03-90C4-E775E5DBA6EC}" srcOrd="0" destOrd="0" presId="urn:microsoft.com/office/officeart/2005/8/layout/vList2"/>
    <dgm:cxn modelId="{31C14605-C062-4DB3-B501-CB16956475F5}" type="presOf" srcId="{CF60B376-417E-4203-9D0D-B5EF0A1C2F31}" destId="{EA9F085F-65EC-41DA-B3AD-2CCC5B2857DA}" srcOrd="0" destOrd="0" presId="urn:microsoft.com/office/officeart/2005/8/layout/vList2"/>
    <dgm:cxn modelId="{BB7816B0-11DC-4BBE-A59C-3102643B8ABD}" type="presParOf" srcId="{EA9F085F-65EC-41DA-B3AD-2CCC5B2857DA}" destId="{BC1548D3-3DDC-4A03-90C4-E775E5DBA6EC}"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B21A456-C8E2-4D71-9D1B-E7D84A610CAC}"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zh-CN" altLang="en-US"/>
        </a:p>
      </dgm:t>
    </dgm:pt>
    <dgm:pt modelId="{F1BDAD71-143D-4BE4-9BD5-C2665D859681}">
      <dgm:prSet>
        <dgm:style>
          <a:lnRef idx="1">
            <a:schemeClr val="dk1"/>
          </a:lnRef>
          <a:fillRef idx="2">
            <a:schemeClr val="dk1"/>
          </a:fillRef>
          <a:effectRef idx="1">
            <a:schemeClr val="dk1"/>
          </a:effectRef>
          <a:fontRef idx="minor">
            <a:schemeClr val="dk1"/>
          </a:fontRef>
        </dgm:style>
      </dgm:prSet>
      <dgm:spPr>
        <a:solidFill>
          <a:schemeClr val="bg1"/>
        </a:solidFill>
      </dgm:spPr>
      <dgm:t>
        <a:bodyPr/>
        <a:lstStyle/>
        <a:p>
          <a:pPr rtl="0"/>
          <a:r>
            <a:rPr lang="zh-CN" dirty="0" smtClean="0"/>
            <a:t>②二站测距定位法；</a:t>
          </a:r>
          <a:endParaRPr lang="zh-CN" dirty="0"/>
        </a:p>
      </dgm:t>
    </dgm:pt>
    <dgm:pt modelId="{6AAC987A-F587-4B10-BCC2-0FF9033C587F}" type="parTrans" cxnId="{A7C8FC9C-7BFF-4420-9FB8-1C69286282D1}">
      <dgm:prSet/>
      <dgm:spPr/>
      <dgm:t>
        <a:bodyPr/>
        <a:lstStyle/>
        <a:p>
          <a:endParaRPr lang="zh-CN" altLang="en-US"/>
        </a:p>
      </dgm:t>
    </dgm:pt>
    <dgm:pt modelId="{CFEAFDB5-BC1F-49B5-8E58-1A2277A96210}" type="sibTrans" cxnId="{A7C8FC9C-7BFF-4420-9FB8-1C69286282D1}">
      <dgm:prSet/>
      <dgm:spPr/>
      <dgm:t>
        <a:bodyPr/>
        <a:lstStyle/>
        <a:p>
          <a:endParaRPr lang="zh-CN" altLang="en-US"/>
        </a:p>
      </dgm:t>
    </dgm:pt>
    <dgm:pt modelId="{8B52D414-B661-4742-ABB6-92BF24CB9BD7}" type="pres">
      <dgm:prSet presAssocID="{AB21A456-C8E2-4D71-9D1B-E7D84A610CAC}" presName="linear" presStyleCnt="0">
        <dgm:presLayoutVars>
          <dgm:animLvl val="lvl"/>
          <dgm:resizeHandles val="exact"/>
        </dgm:presLayoutVars>
      </dgm:prSet>
      <dgm:spPr/>
      <dgm:t>
        <a:bodyPr/>
        <a:lstStyle/>
        <a:p>
          <a:endParaRPr lang="zh-CN" altLang="en-US"/>
        </a:p>
      </dgm:t>
    </dgm:pt>
    <dgm:pt modelId="{5A5D749A-A23D-4ABC-9732-01D9E1DA6B7E}" type="pres">
      <dgm:prSet presAssocID="{F1BDAD71-143D-4BE4-9BD5-C2665D859681}" presName="parentText" presStyleLbl="node1" presStyleIdx="0" presStyleCnt="1" custLinFactNeighborX="-363" custLinFactNeighborY="30192">
        <dgm:presLayoutVars>
          <dgm:chMax val="0"/>
          <dgm:bulletEnabled val="1"/>
        </dgm:presLayoutVars>
      </dgm:prSet>
      <dgm:spPr/>
      <dgm:t>
        <a:bodyPr/>
        <a:lstStyle/>
        <a:p>
          <a:endParaRPr lang="zh-CN" altLang="en-US"/>
        </a:p>
      </dgm:t>
    </dgm:pt>
  </dgm:ptLst>
  <dgm:cxnLst>
    <dgm:cxn modelId="{A7C8FC9C-7BFF-4420-9FB8-1C69286282D1}" srcId="{AB21A456-C8E2-4D71-9D1B-E7D84A610CAC}" destId="{F1BDAD71-143D-4BE4-9BD5-C2665D859681}" srcOrd="0" destOrd="0" parTransId="{6AAC987A-F587-4B10-BCC2-0FF9033C587F}" sibTransId="{CFEAFDB5-BC1F-49B5-8E58-1A2277A96210}"/>
    <dgm:cxn modelId="{6075ABDC-4D6B-4A99-A437-306F7388E2BD}" type="presOf" srcId="{F1BDAD71-143D-4BE4-9BD5-C2665D859681}" destId="{5A5D749A-A23D-4ABC-9732-01D9E1DA6B7E}" srcOrd="0" destOrd="0" presId="urn:microsoft.com/office/officeart/2005/8/layout/vList2"/>
    <dgm:cxn modelId="{D393A7DB-C607-4BEE-934C-90733C80D401}" type="presOf" srcId="{AB21A456-C8E2-4D71-9D1B-E7D84A610CAC}" destId="{8B52D414-B661-4742-ABB6-92BF24CB9BD7}" srcOrd="0" destOrd="0" presId="urn:microsoft.com/office/officeart/2005/8/layout/vList2"/>
    <dgm:cxn modelId="{15805480-3BC2-4770-9A2A-A73E698D1939}" type="presParOf" srcId="{8B52D414-B661-4742-ABB6-92BF24CB9BD7}" destId="{5A5D749A-A23D-4ABC-9732-01D9E1DA6B7E}" srcOrd="0" destOrd="0" presId="urn:microsoft.com/office/officeart/2005/8/layout/vList2"/>
  </dgm:cxnLst>
  <dgm:bg>
    <a:effectLst/>
  </dgm:bg>
  <dgm:whole>
    <a:ln>
      <a:solidFill>
        <a:schemeClr val="bg1"/>
      </a:solidFill>
    </a:ln>
  </dgm:whole>
  <dgm:extLst>
    <a:ext uri="http://schemas.microsoft.com/office/drawing/2008/diagram">
      <dsp:dataModelExt xmlns:dsp="http://schemas.microsoft.com/office/drawing/2008/diagram" relId="rId12"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B861F78-A3A9-440A-82A4-EA72D68E937C}">
      <dsp:nvSpPr>
        <dsp:cNvPr id="0" name=""/>
        <dsp:cNvSpPr/>
      </dsp:nvSpPr>
      <dsp:spPr>
        <a:xfrm>
          <a:off x="0" y="66967"/>
          <a:ext cx="5130775" cy="528255"/>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l" defTabSz="933450" rtl="0">
            <a:lnSpc>
              <a:spcPct val="90000"/>
            </a:lnSpc>
            <a:spcBef>
              <a:spcPct val="0"/>
            </a:spcBef>
            <a:spcAft>
              <a:spcPct val="35000"/>
            </a:spcAft>
          </a:pPr>
          <a:r>
            <a:rPr lang="en-US" sz="2100" kern="1200" dirty="0" smtClean="0"/>
            <a:t>1.</a:t>
          </a:r>
          <a:r>
            <a:rPr lang="zh-CN" sz="2100" kern="1200" dirty="0" smtClean="0"/>
            <a:t>开关电源模块并联供电系统</a:t>
          </a:r>
          <a:endParaRPr lang="zh-CN" sz="2100" kern="1200" dirty="0"/>
        </a:p>
      </dsp:txBody>
      <dsp:txXfrm>
        <a:off x="25787" y="92754"/>
        <a:ext cx="5079201" cy="476681"/>
      </dsp:txXfrm>
    </dsp:sp>
    <dsp:sp modelId="{9963A28D-D383-46C9-A03A-9E4139F108B3}">
      <dsp:nvSpPr>
        <dsp:cNvPr id="0" name=""/>
        <dsp:cNvSpPr/>
      </dsp:nvSpPr>
      <dsp:spPr>
        <a:xfrm>
          <a:off x="0" y="655702"/>
          <a:ext cx="5130775" cy="528255"/>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l" defTabSz="933450" rtl="0">
            <a:lnSpc>
              <a:spcPct val="90000"/>
            </a:lnSpc>
            <a:spcBef>
              <a:spcPct val="0"/>
            </a:spcBef>
            <a:spcAft>
              <a:spcPct val="35000"/>
            </a:spcAft>
          </a:pPr>
          <a:r>
            <a:rPr lang="en-US" sz="2100" kern="1200" dirty="0" smtClean="0"/>
            <a:t>2.</a:t>
          </a:r>
          <a:r>
            <a:rPr lang="zh-CN" altLang="en-US" sz="2100" kern="1200" dirty="0" smtClean="0"/>
            <a:t>声音引导系统</a:t>
          </a:r>
          <a:endParaRPr lang="zh-CN" sz="2100" kern="1200" dirty="0"/>
        </a:p>
      </dsp:txBody>
      <dsp:txXfrm>
        <a:off x="25787" y="681489"/>
        <a:ext cx="5079201" cy="476681"/>
      </dsp:txXfrm>
    </dsp:sp>
    <dsp:sp modelId="{CC5F10EA-09E9-430A-B88C-B96DB5EBBEF9}">
      <dsp:nvSpPr>
        <dsp:cNvPr id="0" name=""/>
        <dsp:cNvSpPr/>
      </dsp:nvSpPr>
      <dsp:spPr>
        <a:xfrm>
          <a:off x="0" y="1170265"/>
          <a:ext cx="5130775" cy="528255"/>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l" defTabSz="933450" rtl="0">
            <a:lnSpc>
              <a:spcPct val="90000"/>
            </a:lnSpc>
            <a:spcBef>
              <a:spcPct val="0"/>
            </a:spcBef>
            <a:spcAft>
              <a:spcPct val="35000"/>
            </a:spcAft>
          </a:pPr>
          <a:r>
            <a:rPr lang="en-US" altLang="zh-CN" sz="2100" kern="1200" dirty="0" smtClean="0"/>
            <a:t>3.</a:t>
          </a:r>
          <a:r>
            <a:rPr lang="zh-CN" altLang="en-US" sz="2100" kern="1200" dirty="0" smtClean="0"/>
            <a:t> 单工无线呼叫系统设计</a:t>
          </a:r>
          <a:endParaRPr lang="zh-CN" sz="2100" kern="1200" dirty="0"/>
        </a:p>
      </dsp:txBody>
      <dsp:txXfrm>
        <a:off x="25787" y="1196052"/>
        <a:ext cx="5079201" cy="476681"/>
      </dsp:txXfrm>
    </dsp:sp>
    <dsp:sp modelId="{F3CEACB8-6BA0-4009-BF49-967772DAF9F3}">
      <dsp:nvSpPr>
        <dsp:cNvPr id="0" name=""/>
        <dsp:cNvSpPr/>
      </dsp:nvSpPr>
      <dsp:spPr>
        <a:xfrm>
          <a:off x="0" y="1674320"/>
          <a:ext cx="5130775" cy="528255"/>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l" defTabSz="933450" rtl="0">
            <a:lnSpc>
              <a:spcPct val="90000"/>
            </a:lnSpc>
            <a:spcBef>
              <a:spcPct val="0"/>
            </a:spcBef>
            <a:spcAft>
              <a:spcPct val="35000"/>
            </a:spcAft>
          </a:pPr>
          <a:r>
            <a:rPr lang="en-US" altLang="zh-CN" sz="2100" kern="1200" dirty="0" smtClean="0"/>
            <a:t>4.</a:t>
          </a:r>
          <a:r>
            <a:rPr lang="zh-CN" altLang="en-US" sz="2100" kern="1200" dirty="0" smtClean="0"/>
            <a:t> 射频宽带放大器</a:t>
          </a:r>
          <a:endParaRPr lang="zh-CN" sz="2100" kern="1200" dirty="0"/>
        </a:p>
      </dsp:txBody>
      <dsp:txXfrm>
        <a:off x="25787" y="1700107"/>
        <a:ext cx="5079201" cy="476681"/>
      </dsp:txXfrm>
    </dsp:sp>
    <dsp:sp modelId="{B7ED3C03-0D2E-4618-B170-A701F0EBC73A}">
      <dsp:nvSpPr>
        <dsp:cNvPr id="0" name=""/>
        <dsp:cNvSpPr/>
      </dsp:nvSpPr>
      <dsp:spPr>
        <a:xfrm>
          <a:off x="0" y="2178376"/>
          <a:ext cx="5130775" cy="528255"/>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l" defTabSz="933450" rtl="0">
            <a:lnSpc>
              <a:spcPct val="90000"/>
            </a:lnSpc>
            <a:spcBef>
              <a:spcPct val="0"/>
            </a:spcBef>
            <a:spcAft>
              <a:spcPct val="35000"/>
            </a:spcAft>
          </a:pPr>
          <a:r>
            <a:rPr lang="en-US" altLang="zh-CN" sz="2100" kern="1200" dirty="0" smtClean="0"/>
            <a:t>5.</a:t>
          </a:r>
          <a:r>
            <a:rPr lang="zh-CN" altLang="en-US" sz="2100" kern="1200" dirty="0" smtClean="0"/>
            <a:t> </a:t>
          </a:r>
          <a:r>
            <a:rPr lang="zh-CN" sz="2100" kern="1200" dirty="0" smtClean="0"/>
            <a:t>程控滤波器</a:t>
          </a:r>
          <a:endParaRPr lang="zh-CN" sz="2100" kern="1200" dirty="0"/>
        </a:p>
      </dsp:txBody>
      <dsp:txXfrm>
        <a:off x="25787" y="2204163"/>
        <a:ext cx="5079201" cy="476681"/>
      </dsp:txXfrm>
    </dsp:sp>
    <dsp:sp modelId="{03731B4C-9C9D-4B17-98FE-54B3A62D8DE9}">
      <dsp:nvSpPr>
        <dsp:cNvPr id="0" name=""/>
        <dsp:cNvSpPr/>
      </dsp:nvSpPr>
      <dsp:spPr>
        <a:xfrm>
          <a:off x="0" y="2730239"/>
          <a:ext cx="5130775" cy="528255"/>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l" defTabSz="933450" rtl="0">
            <a:lnSpc>
              <a:spcPct val="90000"/>
            </a:lnSpc>
            <a:spcBef>
              <a:spcPct val="0"/>
            </a:spcBef>
            <a:spcAft>
              <a:spcPct val="35000"/>
            </a:spcAft>
          </a:pPr>
          <a:r>
            <a:rPr lang="en-US" altLang="zh-CN" sz="2100" kern="1200" dirty="0" smtClean="0"/>
            <a:t>6.</a:t>
          </a:r>
          <a:r>
            <a:rPr lang="zh-CN" altLang="en-US" sz="2100" kern="1200" dirty="0" smtClean="0"/>
            <a:t> 无线环境监测模拟装置</a:t>
          </a:r>
          <a:endParaRPr lang="zh-CN" sz="2100" kern="1200" dirty="0"/>
        </a:p>
      </dsp:txBody>
      <dsp:txXfrm>
        <a:off x="25787" y="2756026"/>
        <a:ext cx="5079201" cy="476681"/>
      </dsp:txXfrm>
    </dsp:sp>
    <dsp:sp modelId="{79B35E47-6E24-4FA5-A075-E7942108075A}">
      <dsp:nvSpPr>
        <dsp:cNvPr id="0" name=""/>
        <dsp:cNvSpPr/>
      </dsp:nvSpPr>
      <dsp:spPr>
        <a:xfrm>
          <a:off x="0" y="3258494"/>
          <a:ext cx="5130775" cy="528255"/>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l" defTabSz="933450" rtl="0">
            <a:lnSpc>
              <a:spcPct val="90000"/>
            </a:lnSpc>
            <a:spcBef>
              <a:spcPct val="0"/>
            </a:spcBef>
            <a:spcAft>
              <a:spcPct val="35000"/>
            </a:spcAft>
          </a:pPr>
          <a:r>
            <a:rPr lang="en-US" altLang="zh-CN" sz="2100" kern="1200" dirty="0" smtClean="0"/>
            <a:t>7.</a:t>
          </a:r>
          <a:r>
            <a:rPr lang="zh-CN" altLang="en-US" sz="2100" kern="1200" dirty="0" smtClean="0"/>
            <a:t> 简易频谱分析仪设计</a:t>
          </a:r>
          <a:endParaRPr lang="zh-CN" sz="2100" kern="1200" dirty="0"/>
        </a:p>
      </dsp:txBody>
      <dsp:txXfrm>
        <a:off x="25787" y="3284281"/>
        <a:ext cx="5079201" cy="47668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C1548D3-3DDC-4A03-90C4-E775E5DBA6EC}">
      <dsp:nvSpPr>
        <dsp:cNvPr id="0" name=""/>
        <dsp:cNvSpPr/>
      </dsp:nvSpPr>
      <dsp:spPr>
        <a:xfrm>
          <a:off x="0" y="0"/>
          <a:ext cx="3672408" cy="427635"/>
        </a:xfrm>
        <a:prstGeom prst="roundRect">
          <a:avLst/>
        </a:prstGeom>
        <a:solidFill>
          <a:schemeClr val="bg1"/>
        </a:solidFill>
        <a:ln w="9525" cap="flat" cmpd="sng" algn="ctr">
          <a:noFill/>
          <a:prstDash val="solid"/>
        </a:ln>
        <a:effectLst>
          <a:outerShdw blurRad="40000" dist="20000" dir="5400000" rotWithShape="0">
            <a:srgbClr val="000000">
              <a:alpha val="38000"/>
            </a:srgbClr>
          </a:outerShdw>
        </a:effectLst>
      </dsp:spPr>
      <dsp:style>
        <a:lnRef idx="1">
          <a:schemeClr val="dk1"/>
        </a:lnRef>
        <a:fillRef idx="2">
          <a:schemeClr val="dk1"/>
        </a:fillRef>
        <a:effectRef idx="1">
          <a:schemeClr val="dk1"/>
        </a:effectRef>
        <a:fontRef idx="minor">
          <a:schemeClr val="dk1"/>
        </a:fontRef>
      </dsp:style>
      <dsp:txBody>
        <a:bodyPr spcFirstLastPara="0" vert="horz" wrap="square" lIns="64770" tIns="64770" rIns="64770" bIns="64770" numCol="1" spcCol="1270" anchor="ctr" anchorCtr="0">
          <a:noAutofit/>
        </a:bodyPr>
        <a:lstStyle/>
        <a:p>
          <a:pPr lvl="0" algn="l" defTabSz="755650" rtl="0">
            <a:lnSpc>
              <a:spcPct val="90000"/>
            </a:lnSpc>
            <a:spcBef>
              <a:spcPct val="0"/>
            </a:spcBef>
            <a:spcAft>
              <a:spcPct val="35000"/>
            </a:spcAft>
          </a:pPr>
          <a:r>
            <a:rPr lang="zh-CN" sz="1700" kern="1200" dirty="0" smtClean="0"/>
            <a:t>①三站测时差被动定位法；</a:t>
          </a:r>
          <a:endParaRPr lang="zh-CN" sz="1700" kern="1200" dirty="0"/>
        </a:p>
      </dsp:txBody>
      <dsp:txXfrm>
        <a:off x="20875" y="20875"/>
        <a:ext cx="3630658" cy="38588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A5D749A-A23D-4ABC-9732-01D9E1DA6B7E}">
      <dsp:nvSpPr>
        <dsp:cNvPr id="0" name=""/>
        <dsp:cNvSpPr/>
      </dsp:nvSpPr>
      <dsp:spPr>
        <a:xfrm>
          <a:off x="0" y="4413"/>
          <a:ext cx="3672408" cy="427635"/>
        </a:xfrm>
        <a:prstGeom prst="roundRect">
          <a:avLst/>
        </a:prstGeom>
        <a:solidFill>
          <a:schemeClr val="bg1"/>
        </a:solidFill>
        <a:ln w="9525" cap="flat" cmpd="sng" algn="ctr">
          <a:solidFill>
            <a:schemeClr val="dk1">
              <a:shade val="95000"/>
              <a:satMod val="105000"/>
            </a:schemeClr>
          </a:solidFill>
          <a:prstDash val="solid"/>
        </a:ln>
        <a:effectLst>
          <a:outerShdw blurRad="40000" dist="20000" dir="5400000" rotWithShape="0">
            <a:srgbClr val="000000">
              <a:alpha val="38000"/>
            </a:srgbClr>
          </a:outerShdw>
        </a:effectLst>
      </dsp:spPr>
      <dsp:style>
        <a:lnRef idx="1">
          <a:schemeClr val="dk1"/>
        </a:lnRef>
        <a:fillRef idx="2">
          <a:schemeClr val="dk1"/>
        </a:fillRef>
        <a:effectRef idx="1">
          <a:schemeClr val="dk1"/>
        </a:effectRef>
        <a:fontRef idx="minor">
          <a:schemeClr val="dk1"/>
        </a:fontRef>
      </dsp:style>
      <dsp:txBody>
        <a:bodyPr spcFirstLastPara="0" vert="horz" wrap="square" lIns="64770" tIns="64770" rIns="64770" bIns="64770" numCol="1" spcCol="1270" anchor="ctr" anchorCtr="0">
          <a:noAutofit/>
        </a:bodyPr>
        <a:lstStyle/>
        <a:p>
          <a:pPr lvl="0" algn="l" defTabSz="755650" rtl="0">
            <a:lnSpc>
              <a:spcPct val="90000"/>
            </a:lnSpc>
            <a:spcBef>
              <a:spcPct val="0"/>
            </a:spcBef>
            <a:spcAft>
              <a:spcPct val="35000"/>
            </a:spcAft>
          </a:pPr>
          <a:r>
            <a:rPr lang="zh-CN" sz="1700" kern="1200" dirty="0" smtClean="0"/>
            <a:t>②二站测距定位法；</a:t>
          </a:r>
          <a:endParaRPr lang="zh-CN" sz="1700" kern="1200" dirty="0"/>
        </a:p>
      </dsp:txBody>
      <dsp:txXfrm>
        <a:off x="20875" y="25288"/>
        <a:ext cx="3630658" cy="385885"/>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8.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2.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27.wmf"/><Relationship Id="rId2" Type="http://schemas.openxmlformats.org/officeDocument/2006/relationships/image" Target="../media/image26.wmf"/><Relationship Id="rId1" Type="http://schemas.openxmlformats.org/officeDocument/2006/relationships/image" Target="../media/image25.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40.wmf"/><Relationship Id="rId1" Type="http://schemas.openxmlformats.org/officeDocument/2006/relationships/image" Target="../media/image39.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42.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56.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itchFamily="34" charset="0"/>
                <a:ea typeface="宋体" pitchFamily="2" charset="-122"/>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pitchFamily="34" charset="0"/>
                <a:ea typeface="宋体" pitchFamily="2" charset="-122"/>
              </a:defRPr>
            </a:lvl1pPr>
          </a:lstStyle>
          <a:p>
            <a:pPr>
              <a:defRPr/>
            </a:pPr>
            <a:fld id="{94DD24D7-FED1-4393-89B8-47BAEDB75ACE}" type="datetimeFigureOut">
              <a:rPr lang="zh-CN" altLang="en-US"/>
              <a:pPr>
                <a:defRPr/>
              </a:pPr>
              <a:t>2015/4/17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pitchFamily="34" charset="0"/>
                <a:ea typeface="宋体" pitchFamily="2" charset="-122"/>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pitchFamily="34" charset="0"/>
                <a:ea typeface="宋体" pitchFamily="2" charset="-122"/>
              </a:defRPr>
            </a:lvl1pPr>
          </a:lstStyle>
          <a:p>
            <a:pPr>
              <a:defRPr/>
            </a:pPr>
            <a:fld id="{48D536CF-49BC-4D7F-A1BB-E7D09BD8B241}" type="slidenum">
              <a:rPr lang="zh-CN" altLang="en-US"/>
              <a:pPr>
                <a:defRPr/>
              </a:pPr>
              <a:t>‹#›</a:t>
            </a:fld>
            <a:endParaRPr lang="zh-CN" altLang="en-US"/>
          </a:p>
        </p:txBody>
      </p:sp>
    </p:spTree>
    <p:extLst>
      <p:ext uri="{BB962C8B-B14F-4D97-AF65-F5344CB8AC3E}">
        <p14:creationId xmlns:p14="http://schemas.microsoft.com/office/powerpoint/2010/main" val="141749824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F0374C7E-346F-465A-87F3-822A0AA78BE3}" type="datetimeFigureOut">
              <a:rPr lang="zh-CN" altLang="en-US"/>
              <a:pPr>
                <a:defRPr/>
              </a:pPr>
              <a:t>2015/4/17</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AFF74D7A-BA0C-4D44-A7B8-0B8FD0EAF119}" type="slidenum">
              <a:rPr lang="zh-CN" altLang="en-US"/>
              <a:pPr>
                <a:defRPr/>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E8F3F96D-DB75-4079-A7C6-A7C0679782B5}" type="datetimeFigureOut">
              <a:rPr lang="zh-CN" altLang="en-US"/>
              <a:pPr>
                <a:defRPr/>
              </a:pPr>
              <a:t>2015/4/17</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F0C1E87C-14F1-48EB-91DB-2968F9CD8A43}"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87398A38-061C-47E0-ABC0-552101F133EB}" type="datetimeFigureOut">
              <a:rPr lang="zh-CN" altLang="en-US"/>
              <a:pPr>
                <a:defRPr/>
              </a:pPr>
              <a:t>2015/4/17</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EDBCA69A-571F-4516-97DA-CACC4A771DF7}" type="slidenum">
              <a:rPr lang="zh-CN" altLang="en-US"/>
              <a:pPr>
                <a:defRPr/>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8A0826FE-52E4-4AFB-92D2-A2153D0294CD}" type="datetimeFigureOut">
              <a:rPr lang="zh-CN" altLang="en-US"/>
              <a:pPr>
                <a:defRPr/>
              </a:pPr>
              <a:t>2015/4/17</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E9204BA-6902-4115-9127-8A72B87579F6}"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167A1FB3-965D-4B19-ABA7-AA90E5D90136}" type="datetimeFigureOut">
              <a:rPr lang="zh-CN" altLang="en-US"/>
              <a:pPr>
                <a:defRPr/>
              </a:pPr>
              <a:t>2015/4/17</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E1F7F7E7-E804-4DB9-AB8C-AA7880F3F3C6}" type="slidenum">
              <a:rPr lang="zh-CN" altLang="en-US"/>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49DAE5DF-6247-4005-B19E-4265B67A05BD}" type="datetimeFigureOut">
              <a:rPr lang="zh-CN" altLang="en-US"/>
              <a:pPr>
                <a:defRPr/>
              </a:pPr>
              <a:t>2015/4/17</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7292734C-74BF-4705-927F-A7AEFB9F68F6}"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4DF4E7D2-45B7-4BB4-8301-1375C0739582}" type="datetimeFigureOut">
              <a:rPr lang="zh-CN" altLang="en-US"/>
              <a:pPr>
                <a:defRPr/>
              </a:pPr>
              <a:t>2015/4/17</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FA453755-CC23-42DD-AAE8-9D95E56E3D6E}"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F6ABFF38-8661-4B2F-8467-411C5CD8546B}" type="datetimeFigureOut">
              <a:rPr lang="zh-CN" altLang="en-US"/>
              <a:pPr>
                <a:defRPr/>
              </a:pPr>
              <a:t>2015/4/17</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7D6187A1-0254-4792-A633-CDCDC163D39D}"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DC6EFF34-3ADF-422E-8BE9-07EAF17B613C}" type="datetimeFigureOut">
              <a:rPr lang="zh-CN" altLang="en-US"/>
              <a:pPr>
                <a:defRPr/>
              </a:pPr>
              <a:t>2015/4/17</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0CC67BB1-6BEE-4908-873F-819854644DD9}"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36B7B1B3-AE52-487A-918F-069CC9A54D81}" type="datetimeFigureOut">
              <a:rPr lang="zh-CN" altLang="en-US"/>
              <a:pPr>
                <a:defRPr/>
              </a:pPr>
              <a:t>2015/4/17</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64E72628-3198-4043-82DD-768972B56411}"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381C1895-1581-40C7-8520-B39B969E3FC8}" type="datetimeFigureOut">
              <a:rPr lang="zh-CN" altLang="en-US"/>
              <a:pPr>
                <a:defRPr/>
              </a:pPr>
              <a:t>2015/4/17</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B1E8EB7D-4137-4CE4-89FA-E8BF5C170976}"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fld id="{D1365B35-1F7E-424C-B409-88B7E54C263A}" type="datetimeFigureOut">
              <a:rPr lang="zh-CN" altLang="en-US"/>
              <a:pPr>
                <a:defRPr/>
              </a:pPr>
              <a:t>2015/4/17</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7B2802E3-F9E6-4CCC-94AA-AC775DC09019}"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charset="-122"/>
        </a:defRPr>
      </a:lvl2pPr>
      <a:lvl3pPr algn="ctr" rtl="0" eaLnBrk="0" fontAlgn="base" hangingPunct="0">
        <a:spcBef>
          <a:spcPct val="0"/>
        </a:spcBef>
        <a:spcAft>
          <a:spcPct val="0"/>
        </a:spcAft>
        <a:defRPr sz="4400">
          <a:solidFill>
            <a:schemeClr val="tx1"/>
          </a:solidFill>
          <a:latin typeface="Calibri" pitchFamily="34" charset="0"/>
          <a:ea typeface="宋体" charset="-122"/>
        </a:defRPr>
      </a:lvl3pPr>
      <a:lvl4pPr algn="ctr" rtl="0" eaLnBrk="0" fontAlgn="base" hangingPunct="0">
        <a:spcBef>
          <a:spcPct val="0"/>
        </a:spcBef>
        <a:spcAft>
          <a:spcPct val="0"/>
        </a:spcAft>
        <a:defRPr sz="4400">
          <a:solidFill>
            <a:schemeClr val="tx1"/>
          </a:solidFill>
          <a:latin typeface="Calibri" pitchFamily="34" charset="0"/>
          <a:ea typeface="宋体" charset="-122"/>
        </a:defRPr>
      </a:lvl4pPr>
      <a:lvl5pPr algn="ctr" rtl="0" eaLnBrk="0" fontAlgn="base" hangingPunct="0">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6.jpeg"/><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3.png"/><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8" Type="http://schemas.openxmlformats.org/officeDocument/2006/relationships/diagramData" Target="../diagrams/data3.xml"/><Relationship Id="rId13" Type="http://schemas.openxmlformats.org/officeDocument/2006/relationships/image" Target="../media/image1.png"/><Relationship Id="rId3" Type="http://schemas.openxmlformats.org/officeDocument/2006/relationships/diagramData" Target="../diagrams/data2.xml"/><Relationship Id="rId7" Type="http://schemas.microsoft.com/office/2007/relationships/diagramDrawing" Target="../diagrams/drawing2.xml"/><Relationship Id="rId12" Type="http://schemas.microsoft.com/office/2007/relationships/diagramDrawing" Target="../diagrams/drawing3.xml"/><Relationship Id="rId2" Type="http://schemas.openxmlformats.org/officeDocument/2006/relationships/image" Target="../media/image17.jpeg"/><Relationship Id="rId1" Type="http://schemas.openxmlformats.org/officeDocument/2006/relationships/slideLayout" Target="../slideLayouts/slideLayout1.xml"/><Relationship Id="rId6" Type="http://schemas.openxmlformats.org/officeDocument/2006/relationships/diagramColors" Target="../diagrams/colors2.xml"/><Relationship Id="rId11" Type="http://schemas.openxmlformats.org/officeDocument/2006/relationships/diagramColors" Target="../diagrams/colors3.xml"/><Relationship Id="rId5" Type="http://schemas.openxmlformats.org/officeDocument/2006/relationships/diagramQuickStyle" Target="../diagrams/quickStyle2.xml"/><Relationship Id="rId10" Type="http://schemas.openxmlformats.org/officeDocument/2006/relationships/diagramQuickStyle" Target="../diagrams/quickStyle3.xml"/><Relationship Id="rId4" Type="http://schemas.openxmlformats.org/officeDocument/2006/relationships/diagramLayout" Target="../diagrams/layout2.xml"/><Relationship Id="rId9" Type="http://schemas.openxmlformats.org/officeDocument/2006/relationships/diagramLayout" Target="../diagrams/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image" Target="../media/image1.png"/><Relationship Id="rId5" Type="http://schemas.openxmlformats.org/officeDocument/2006/relationships/image" Target="../media/image18.wmf"/><Relationship Id="rId4" Type="http://schemas.openxmlformats.org/officeDocument/2006/relationships/oleObject" Target="../embeddings/oleObject1.bin"/></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0.jpeg"/><Relationship Id="rId1" Type="http://schemas.openxmlformats.org/officeDocument/2006/relationships/slideLayout" Target="../slideLayouts/slideLayout1.xml"/><Relationship Id="rId5" Type="http://schemas.openxmlformats.org/officeDocument/2006/relationships/image" Target="../media/image28.png"/><Relationship Id="rId4" Type="http://schemas.openxmlformats.org/officeDocument/2006/relationships/image" Target="../media/image27.png"/></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1.xml"/><Relationship Id="rId1" Type="http://schemas.openxmlformats.org/officeDocument/2006/relationships/vmlDrawing" Target="../drawings/vmlDrawing2.vml"/><Relationship Id="rId6" Type="http://schemas.openxmlformats.org/officeDocument/2006/relationships/image" Target="../media/image31.png"/><Relationship Id="rId5" Type="http://schemas.openxmlformats.org/officeDocument/2006/relationships/image" Target="../media/image1.png"/><Relationship Id="rId4" Type="http://schemas.openxmlformats.org/officeDocument/2006/relationships/image" Target="../media/image22.wmf"/></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2.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3.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5.png"/><Relationship Id="rId1" Type="http://schemas.openxmlformats.org/officeDocument/2006/relationships/slideLayout" Target="../slideLayouts/slideLayout1.xml"/><Relationship Id="rId4" Type="http://schemas.openxmlformats.org/officeDocument/2006/relationships/image" Target="../media/image36.png"/></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23.png"/><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31.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24.png"/><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image" Target="../media/image39.png"/></Relationships>
</file>

<file path=ppt/slides/_rels/slide32.xml.rels><?xml version="1.0" encoding="UTF-8" standalone="yes"?>
<Relationships xmlns="http://schemas.openxmlformats.org/package/2006/relationships"><Relationship Id="rId8" Type="http://schemas.openxmlformats.org/officeDocument/2006/relationships/image" Target="../media/image27.wmf"/><Relationship Id="rId3" Type="http://schemas.openxmlformats.org/officeDocument/2006/relationships/oleObject" Target="../embeddings/oleObject3.bin"/><Relationship Id="rId7" Type="http://schemas.openxmlformats.org/officeDocument/2006/relationships/oleObject" Target="../embeddings/oleObject5.bin"/><Relationship Id="rId2" Type="http://schemas.openxmlformats.org/officeDocument/2006/relationships/slideLayout" Target="../slideLayouts/slideLayout1.xml"/><Relationship Id="rId1" Type="http://schemas.openxmlformats.org/officeDocument/2006/relationships/vmlDrawing" Target="../drawings/vmlDrawing3.vml"/><Relationship Id="rId6" Type="http://schemas.openxmlformats.org/officeDocument/2006/relationships/image" Target="../media/image26.wmf"/><Relationship Id="rId5" Type="http://schemas.openxmlformats.org/officeDocument/2006/relationships/oleObject" Target="../embeddings/oleObject4.bin"/><Relationship Id="rId4" Type="http://schemas.openxmlformats.org/officeDocument/2006/relationships/image" Target="../media/image25.wmf"/><Relationship Id="rId9" Type="http://schemas.openxmlformats.org/officeDocument/2006/relationships/image" Target="../media/image1.png"/></Relationships>
</file>

<file path=ppt/slides/_rels/slide3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56.png"/><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image" Target="../media/image57.png"/></Relationships>
</file>

<file path=ppt/slides/_rels/slide3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0.png"/><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3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8.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oleObject" Target="../embeddings/oleObject6.bin"/><Relationship Id="rId7" Type="http://schemas.openxmlformats.org/officeDocument/2006/relationships/image" Target="../media/image1.png"/><Relationship Id="rId2" Type="http://schemas.openxmlformats.org/officeDocument/2006/relationships/slideLayout" Target="../slideLayouts/slideLayout1.xml"/><Relationship Id="rId1" Type="http://schemas.openxmlformats.org/officeDocument/2006/relationships/vmlDrawing" Target="../drawings/vmlDrawing4.vml"/><Relationship Id="rId6" Type="http://schemas.openxmlformats.org/officeDocument/2006/relationships/image" Target="../media/image40.wmf"/><Relationship Id="rId5" Type="http://schemas.openxmlformats.org/officeDocument/2006/relationships/oleObject" Target="../embeddings/oleObject7.bin"/><Relationship Id="rId4" Type="http://schemas.openxmlformats.org/officeDocument/2006/relationships/image" Target="../media/image39.wmf"/></Relationships>
</file>

<file path=ppt/slides/_rels/slide4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9.pn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1.xml"/><Relationship Id="rId1" Type="http://schemas.openxmlformats.org/officeDocument/2006/relationships/vmlDrawing" Target="../drawings/vmlDrawing5.vml"/><Relationship Id="rId5" Type="http://schemas.openxmlformats.org/officeDocument/2006/relationships/image" Target="../media/image1.png"/><Relationship Id="rId4" Type="http://schemas.openxmlformats.org/officeDocument/2006/relationships/image" Target="../media/image42.emf"/></Relationships>
</file>

<file path=ppt/slides/_rels/slide4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3.png"/><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44.png"/><Relationship Id="rId1" Type="http://schemas.openxmlformats.org/officeDocument/2006/relationships/slideLayout" Target="../slideLayouts/slideLayout1.xml"/><Relationship Id="rId6" Type="http://schemas.openxmlformats.org/officeDocument/2006/relationships/image" Target="../media/image1.png"/><Relationship Id="rId5" Type="http://schemas.microsoft.com/office/2007/relationships/hdphoto" Target="../media/hdphoto7.wdp"/><Relationship Id="rId4" Type="http://schemas.openxmlformats.org/officeDocument/2006/relationships/image" Target="../media/image45.png"/></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microsoft.com/office/2007/relationships/hdphoto" Target="../media/hdphoto8.wdp"/><Relationship Id="rId2" Type="http://schemas.openxmlformats.org/officeDocument/2006/relationships/image" Target="../media/image46.png"/><Relationship Id="rId1" Type="http://schemas.openxmlformats.org/officeDocument/2006/relationships/slideLayout" Target="../slideLayouts/slideLayout1.xml"/><Relationship Id="rId6" Type="http://schemas.openxmlformats.org/officeDocument/2006/relationships/image" Target="../media/image1.png"/><Relationship Id="rId5" Type="http://schemas.microsoft.com/office/2007/relationships/hdphoto" Target="../media/hdphoto9.wdp"/><Relationship Id="rId4" Type="http://schemas.openxmlformats.org/officeDocument/2006/relationships/image" Target="../media/image47.png"/></Relationships>
</file>

<file path=ppt/slides/_rels/slide51.xml.rels><?xml version="1.0" encoding="UTF-8" standalone="yes"?>
<Relationships xmlns="http://schemas.openxmlformats.org/package/2006/relationships"><Relationship Id="rId3" Type="http://schemas.microsoft.com/office/2007/relationships/hdphoto" Target="../media/hdphoto10.wdp"/><Relationship Id="rId2" Type="http://schemas.openxmlformats.org/officeDocument/2006/relationships/image" Target="../media/image48.png"/><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image" Target="../media/image50.png"/></Relationships>
</file>

<file path=ppt/slides/_rels/slide5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3" Type="http://schemas.microsoft.com/office/2007/relationships/hdphoto" Target="../media/hdphoto11.wdp"/><Relationship Id="rId2" Type="http://schemas.openxmlformats.org/officeDocument/2006/relationships/image" Target="../media/image51.png"/><Relationship Id="rId1" Type="http://schemas.openxmlformats.org/officeDocument/2006/relationships/slideLayout" Target="../slideLayouts/slideLayout1.xml"/><Relationship Id="rId6" Type="http://schemas.openxmlformats.org/officeDocument/2006/relationships/image" Target="../media/image1.png"/><Relationship Id="rId5" Type="http://schemas.microsoft.com/office/2007/relationships/hdphoto" Target="../media/hdphoto12.wdp"/><Relationship Id="rId4" Type="http://schemas.openxmlformats.org/officeDocument/2006/relationships/image" Target="../media/image52.png"/></Relationships>
</file>

<file path=ppt/slides/_rels/slide55.xml.rels><?xml version="1.0" encoding="UTF-8" standalone="yes"?>
<Relationships xmlns="http://schemas.openxmlformats.org/package/2006/relationships"><Relationship Id="rId3" Type="http://schemas.microsoft.com/office/2007/relationships/hdphoto" Target="../media/hdphoto13.wdp"/><Relationship Id="rId2" Type="http://schemas.openxmlformats.org/officeDocument/2006/relationships/image" Target="../media/image53.png"/><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5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4.png"/><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5.jpeg"/><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1.xml"/><Relationship Id="rId1" Type="http://schemas.openxmlformats.org/officeDocument/2006/relationships/vmlDrawing" Target="../drawings/vmlDrawing6.vml"/><Relationship Id="rId5" Type="http://schemas.openxmlformats.org/officeDocument/2006/relationships/image" Target="../media/image1.png"/><Relationship Id="rId4" Type="http://schemas.openxmlformats.org/officeDocument/2006/relationships/image" Target="../media/image56.wmf"/></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8.png"/><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3" Type="http://schemas.openxmlformats.org/officeDocument/2006/relationships/image" Target="../media/image480.png"/><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64.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3" Type="http://schemas.openxmlformats.org/officeDocument/2006/relationships/image" Target="../media/image500.png"/><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image" Target="../media/image510.png"/></Relationships>
</file>

<file path=ppt/slides/_rels/slide66.xml.rels><?xml version="1.0" encoding="UTF-8" standalone="yes"?>
<Relationships xmlns="http://schemas.openxmlformats.org/package/2006/relationships"><Relationship Id="rId3" Type="http://schemas.microsoft.com/office/2007/relationships/hdphoto" Target="../media/hdphoto14.wdp"/><Relationship Id="rId2" Type="http://schemas.openxmlformats.org/officeDocument/2006/relationships/image" Target="../media/image60.png"/><Relationship Id="rId1" Type="http://schemas.openxmlformats.org/officeDocument/2006/relationships/slideLayout" Target="../slideLayouts/slideLayout1.xml"/><Relationship Id="rId6" Type="http://schemas.openxmlformats.org/officeDocument/2006/relationships/image" Target="../media/image1.png"/><Relationship Id="rId5" Type="http://schemas.microsoft.com/office/2007/relationships/hdphoto" Target="../media/hdphoto15.wdp"/><Relationship Id="rId4" Type="http://schemas.openxmlformats.org/officeDocument/2006/relationships/image" Target="../media/image61.png"/></Relationships>
</file>

<file path=ppt/slides/_rels/slide6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2.png"/><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3" Type="http://schemas.openxmlformats.org/officeDocument/2006/relationships/image" Target="../media/image550.png"/><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6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8" Type="http://schemas.openxmlformats.org/officeDocument/2006/relationships/image" Target="../media/image1.png"/><Relationship Id="rId3" Type="http://schemas.microsoft.com/office/2007/relationships/hdphoto" Target="../media/hdphoto1.wdp"/><Relationship Id="rId7" Type="http://schemas.openxmlformats.org/officeDocument/2006/relationships/image" Target="../media/image8.png"/><Relationship Id="rId2" Type="http://schemas.openxmlformats.org/officeDocument/2006/relationships/image" Target="../media/image4.jpeg"/><Relationship Id="rId1" Type="http://schemas.openxmlformats.org/officeDocument/2006/relationships/slideLayout" Target="../slideLayouts/slideLayout1.xml"/><Relationship Id="rId5" Type="http://schemas.openxmlformats.org/officeDocument/2006/relationships/image" Target="../media/image6.png"/><Relationship Id="rId10" Type="http://schemas.openxmlformats.org/officeDocument/2006/relationships/image" Target="../media/image7.png"/><Relationship Id="rId9" Type="http://schemas.openxmlformats.org/officeDocument/2006/relationships/image" Target="../media/image5.png"/></Relationships>
</file>

<file path=ppt/slides/_rels/slide8.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9.png"/><Relationship Id="rId7" Type="http://schemas.microsoft.com/office/2007/relationships/hdphoto" Target="../media/hdphoto2.wdp"/><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11.png"/><Relationship Id="rId10" Type="http://schemas.openxmlformats.org/officeDocument/2006/relationships/image" Target="../media/image1.png"/><Relationship Id="rId4" Type="http://schemas.openxmlformats.org/officeDocument/2006/relationships/image" Target="../media/image10.png"/><Relationship Id="rId9" Type="http://schemas.openxmlformats.org/officeDocument/2006/relationships/image" Target="../media/image14.png"/></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0" y="4081463"/>
            <a:ext cx="9144000" cy="357187"/>
          </a:xfrm>
          <a:prstGeom prst="rect">
            <a:avLst/>
          </a:prstGeom>
          <a:solidFill>
            <a:srgbClr val="00417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075" name="TextBox 5" hidden="1"/>
          <p:cNvSpPr txBox="1">
            <a:spLocks noChangeArrowheads="1"/>
          </p:cNvSpPr>
          <p:nvPr/>
        </p:nvSpPr>
        <p:spPr bwMode="auto">
          <a:xfrm>
            <a:off x="1939925" y="1954213"/>
            <a:ext cx="1943100" cy="369887"/>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3076" name="矩形 6" hidden="1"/>
          <p:cNvSpPr>
            <a:spLocks noChangeArrowheads="1"/>
          </p:cNvSpPr>
          <p:nvPr/>
        </p:nvSpPr>
        <p:spPr bwMode="auto">
          <a:xfrm>
            <a:off x="1939925" y="3025775"/>
            <a:ext cx="1471613" cy="646113"/>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3077" name="矩形 7" hidden="1"/>
          <p:cNvSpPr>
            <a:spLocks noChangeArrowheads="1"/>
          </p:cNvSpPr>
          <p:nvPr/>
        </p:nvSpPr>
        <p:spPr bwMode="auto">
          <a:xfrm>
            <a:off x="2011363" y="4240213"/>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3078" name="矩形 8" hidden="1"/>
          <p:cNvSpPr>
            <a:spLocks noChangeArrowheads="1"/>
          </p:cNvSpPr>
          <p:nvPr/>
        </p:nvSpPr>
        <p:spPr bwMode="auto">
          <a:xfrm>
            <a:off x="2011363" y="5526088"/>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3079" name="TextBox 27"/>
          <p:cNvSpPr txBox="1">
            <a:spLocks noChangeArrowheads="1"/>
          </p:cNvSpPr>
          <p:nvPr/>
        </p:nvSpPr>
        <p:spPr bwMode="auto">
          <a:xfrm>
            <a:off x="1307429" y="3140968"/>
            <a:ext cx="6722815" cy="769441"/>
          </a:xfrm>
          <a:prstGeom prst="rect">
            <a:avLst/>
          </a:prstGeom>
          <a:noFill/>
          <a:ln w="9525">
            <a:noFill/>
            <a:miter lim="800000"/>
            <a:headEnd/>
            <a:tailEnd/>
          </a:ln>
        </p:spPr>
        <p:txBody>
          <a:bodyPr wrap="square">
            <a:spAutoFit/>
          </a:bodyPr>
          <a:lstStyle/>
          <a:p>
            <a:r>
              <a:rPr lang="zh-CN" altLang="en-US" sz="3600" dirty="0">
                <a:latin typeface="微软雅黑" pitchFamily="34" charset="-122"/>
                <a:ea typeface="微软雅黑" pitchFamily="34" charset="-122"/>
              </a:rPr>
              <a:t>  </a:t>
            </a:r>
            <a:r>
              <a:rPr lang="zh-CN" altLang="en-US" sz="4400" b="1" dirty="0" smtClean="0">
                <a:solidFill>
                  <a:srgbClr val="00417C"/>
                </a:solidFill>
                <a:latin typeface="微软雅黑" pitchFamily="34" charset="-122"/>
                <a:ea typeface="微软雅黑" pitchFamily="34" charset="-122"/>
              </a:rPr>
              <a:t>全国大学生电子设计竞赛</a:t>
            </a:r>
            <a:endParaRPr lang="zh-CN" altLang="en-US" sz="1400" dirty="0">
              <a:solidFill>
                <a:srgbClr val="00417C"/>
              </a:solidFill>
              <a:latin typeface="微软雅黑" pitchFamily="34" charset="-122"/>
              <a:ea typeface="微软雅黑" pitchFamily="34" charset="-122"/>
            </a:endParaRPr>
          </a:p>
        </p:txBody>
      </p:sp>
      <p:sp>
        <p:nvSpPr>
          <p:cNvPr id="3080" name="TextBox 28"/>
          <p:cNvSpPr txBox="1">
            <a:spLocks noChangeArrowheads="1"/>
          </p:cNvSpPr>
          <p:nvPr/>
        </p:nvSpPr>
        <p:spPr bwMode="auto">
          <a:xfrm>
            <a:off x="3973771" y="4841980"/>
            <a:ext cx="1318309" cy="461665"/>
          </a:xfrm>
          <a:prstGeom prst="rect">
            <a:avLst/>
          </a:prstGeom>
          <a:noFill/>
          <a:ln w="9525">
            <a:noFill/>
            <a:miter lim="800000"/>
            <a:headEnd/>
            <a:tailEnd/>
          </a:ln>
        </p:spPr>
        <p:txBody>
          <a:bodyPr wrap="square">
            <a:spAutoFit/>
          </a:bodyPr>
          <a:lstStyle/>
          <a:p>
            <a:r>
              <a:rPr lang="zh-CN" altLang="en-US" sz="2400" dirty="0">
                <a:solidFill>
                  <a:srgbClr val="00417C"/>
                </a:solidFill>
                <a:latin typeface="华文行楷" pitchFamily="2" charset="-122"/>
                <a:ea typeface="华文行楷" pitchFamily="2" charset="-122"/>
              </a:rPr>
              <a:t>高</a:t>
            </a:r>
            <a:r>
              <a:rPr lang="zh-CN" altLang="en-US" sz="2400" dirty="0" smtClean="0">
                <a:solidFill>
                  <a:srgbClr val="00417C"/>
                </a:solidFill>
                <a:latin typeface="华文行楷" pitchFamily="2" charset="-122"/>
                <a:ea typeface="华文行楷" pitchFamily="2" charset="-122"/>
              </a:rPr>
              <a:t>吉祥</a:t>
            </a:r>
            <a:endParaRPr lang="zh-CN" altLang="en-US" sz="2400" dirty="0">
              <a:solidFill>
                <a:srgbClr val="00417C"/>
              </a:solidFill>
              <a:latin typeface="华文行楷" pitchFamily="2" charset="-122"/>
              <a:ea typeface="华文行楷" pitchFamily="2" charset="-122"/>
            </a:endParaRPr>
          </a:p>
        </p:txBody>
      </p:sp>
      <p:sp>
        <p:nvSpPr>
          <p:cNvPr id="3084" name="矩形 12"/>
          <p:cNvSpPr>
            <a:spLocks noChangeArrowheads="1"/>
          </p:cNvSpPr>
          <p:nvPr/>
        </p:nvSpPr>
        <p:spPr bwMode="auto">
          <a:xfrm>
            <a:off x="4000500" y="1987550"/>
            <a:ext cx="1336675" cy="260350"/>
          </a:xfrm>
          <a:prstGeom prst="rect">
            <a:avLst/>
          </a:prstGeom>
          <a:noFill/>
          <a:ln w="9525">
            <a:noFill/>
            <a:miter lim="800000"/>
            <a:headEnd/>
            <a:tailEnd/>
          </a:ln>
        </p:spPr>
        <p:txBody>
          <a:bodyPr wrap="none">
            <a:spAutoFit/>
          </a:bodyPr>
          <a:lstStyle/>
          <a:p>
            <a:r>
              <a:rPr lang="zh-CN" altLang="en-US" sz="1100" dirty="0">
                <a:solidFill>
                  <a:schemeClr val="bg1"/>
                </a:solidFill>
                <a:latin typeface="微软雅黑" pitchFamily="34" charset="-122"/>
                <a:ea typeface="微软雅黑" pitchFamily="34" charset="-122"/>
              </a:rPr>
              <a:t>添加您的校徽</a:t>
            </a:r>
            <a:r>
              <a:rPr lang="en-US" altLang="zh-CN" sz="1100" dirty="0">
                <a:solidFill>
                  <a:schemeClr val="bg1"/>
                </a:solidFill>
                <a:latin typeface="微软雅黑" pitchFamily="34" charset="-122"/>
                <a:ea typeface="微软雅黑" pitchFamily="34" charset="-122"/>
              </a:rPr>
              <a:t>logo</a:t>
            </a:r>
            <a:endParaRPr lang="zh-CN" altLang="en-US" sz="1100" dirty="0">
              <a:solidFill>
                <a:schemeClr val="bg1"/>
              </a:solidFill>
              <a:latin typeface="微软雅黑" pitchFamily="34" charset="-122"/>
              <a:ea typeface="微软雅黑" pitchFamily="34" charset="-122"/>
            </a:endParaRPr>
          </a:p>
        </p:txBody>
      </p:sp>
      <p:pic>
        <p:nvPicPr>
          <p:cNvPr id="542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26413" y="50006"/>
            <a:ext cx="1017587" cy="1011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9" name="TextBox 5" hidden="1"/>
          <p:cNvSpPr txBox="1">
            <a:spLocks noChangeArrowheads="1"/>
          </p:cNvSpPr>
          <p:nvPr/>
        </p:nvSpPr>
        <p:spPr bwMode="auto">
          <a:xfrm>
            <a:off x="1939925" y="1954213"/>
            <a:ext cx="1943100" cy="369887"/>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6150" name="矩形 6" hidden="1"/>
          <p:cNvSpPr>
            <a:spLocks noChangeArrowheads="1"/>
          </p:cNvSpPr>
          <p:nvPr/>
        </p:nvSpPr>
        <p:spPr bwMode="auto">
          <a:xfrm>
            <a:off x="1939925" y="3025775"/>
            <a:ext cx="1471613" cy="646113"/>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6151" name="矩形 7" hidden="1"/>
          <p:cNvSpPr>
            <a:spLocks noChangeArrowheads="1"/>
          </p:cNvSpPr>
          <p:nvPr/>
        </p:nvSpPr>
        <p:spPr bwMode="auto">
          <a:xfrm>
            <a:off x="2011363" y="4240213"/>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6152" name="矩形 8" hidden="1"/>
          <p:cNvSpPr>
            <a:spLocks noChangeArrowheads="1"/>
          </p:cNvSpPr>
          <p:nvPr/>
        </p:nvSpPr>
        <p:spPr bwMode="auto">
          <a:xfrm>
            <a:off x="2011363" y="5526088"/>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cxnSp>
        <p:nvCxnSpPr>
          <p:cNvPr id="20" name="直接连接符 19"/>
          <p:cNvCxnSpPr/>
          <p:nvPr/>
        </p:nvCxnSpPr>
        <p:spPr>
          <a:xfrm>
            <a:off x="0" y="500063"/>
            <a:ext cx="7429500" cy="1587"/>
          </a:xfrm>
          <a:prstGeom prst="line">
            <a:avLst/>
          </a:prstGeom>
          <a:ln w="15875">
            <a:solidFill>
              <a:srgbClr val="00417C"/>
            </a:solidFill>
            <a:prstDash val="dash"/>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1" y="145017"/>
            <a:ext cx="4284663" cy="461665"/>
          </a:xfrm>
          <a:prstGeom prst="rect">
            <a:avLst/>
          </a:prstGeom>
        </p:spPr>
        <p:txBody>
          <a:bodyPr wrap="square">
            <a:spAutoFit/>
          </a:bodyPr>
          <a:lstStyle/>
          <a:p>
            <a:pPr lvl="0"/>
            <a:r>
              <a:rPr lang="en-US" altLang="zh-CN" sz="2400" dirty="0">
                <a:latin typeface="华文行楷" pitchFamily="2" charset="-122"/>
                <a:ea typeface="华文行楷" pitchFamily="2" charset="-122"/>
              </a:rPr>
              <a:t>1.</a:t>
            </a:r>
            <a:r>
              <a:rPr lang="zh-CN" altLang="zh-CN" sz="2400" dirty="0">
                <a:latin typeface="华文行楷" pitchFamily="2" charset="-122"/>
                <a:ea typeface="华文行楷" pitchFamily="2" charset="-122"/>
              </a:rPr>
              <a:t>开关电源模块并联供电系统</a:t>
            </a:r>
          </a:p>
        </p:txBody>
      </p:sp>
      <p:sp>
        <p:nvSpPr>
          <p:cNvPr id="3" name="矩形 2"/>
          <p:cNvSpPr/>
          <p:nvPr/>
        </p:nvSpPr>
        <p:spPr>
          <a:xfrm>
            <a:off x="395536" y="855562"/>
            <a:ext cx="1569660" cy="369332"/>
          </a:xfrm>
          <a:prstGeom prst="rect">
            <a:avLst/>
          </a:prstGeom>
        </p:spPr>
        <p:txBody>
          <a:bodyPr wrap="none">
            <a:spAutoFit/>
          </a:bodyPr>
          <a:lstStyle/>
          <a:p>
            <a:r>
              <a:rPr lang="zh-CN" altLang="zh-CN" b="1" dirty="0" smtClean="0"/>
              <a:t>电流</a:t>
            </a:r>
            <a:r>
              <a:rPr lang="zh-CN" altLang="en-US" b="1" dirty="0" smtClean="0"/>
              <a:t>检测方法</a:t>
            </a:r>
            <a:endParaRPr lang="zh-CN" altLang="en-US" b="1" dirty="0"/>
          </a:p>
        </p:txBody>
      </p:sp>
      <p:sp>
        <p:nvSpPr>
          <p:cNvPr id="4" name="矩形 3"/>
          <p:cNvSpPr/>
          <p:nvPr/>
        </p:nvSpPr>
        <p:spPr>
          <a:xfrm>
            <a:off x="395536" y="1441866"/>
            <a:ext cx="7272808" cy="1200329"/>
          </a:xfrm>
          <a:prstGeom prst="rect">
            <a:avLst/>
          </a:prstGeom>
        </p:spPr>
        <p:txBody>
          <a:bodyPr wrap="square">
            <a:spAutoFit/>
          </a:bodyPr>
          <a:lstStyle/>
          <a:p>
            <a:r>
              <a:rPr lang="en-US" altLang="zh-CN" dirty="0"/>
              <a:t> </a:t>
            </a:r>
            <a:r>
              <a:rPr lang="en-US" altLang="zh-CN" dirty="0" smtClean="0"/>
              <a:t>(1)</a:t>
            </a:r>
            <a:r>
              <a:rPr lang="zh-CN" altLang="en-US" dirty="0" smtClean="0"/>
              <a:t>电阻取样法</a:t>
            </a:r>
            <a:r>
              <a:rPr lang="en-US" altLang="zh-CN" dirty="0" smtClean="0"/>
              <a:t>.</a:t>
            </a:r>
          </a:p>
          <a:p>
            <a:r>
              <a:rPr lang="en-US" altLang="zh-CN" dirty="0" smtClean="0"/>
              <a:t>        </a:t>
            </a:r>
            <a:r>
              <a:rPr lang="zh-CN" altLang="zh-CN" dirty="0" smtClean="0"/>
              <a:t>在</a:t>
            </a:r>
            <a:r>
              <a:rPr lang="zh-CN" altLang="zh-CN" dirty="0"/>
              <a:t>电路中</a:t>
            </a:r>
            <a:r>
              <a:rPr lang="zh-CN" altLang="zh-CN" dirty="0" smtClean="0"/>
              <a:t>串</a:t>
            </a:r>
            <a:r>
              <a:rPr lang="zh-CN" altLang="en-US" dirty="0" smtClean="0"/>
              <a:t>入</a:t>
            </a:r>
            <a:r>
              <a:rPr lang="zh-CN" altLang="zh-CN" dirty="0" smtClean="0"/>
              <a:t>一</a:t>
            </a:r>
            <a:r>
              <a:rPr lang="zh-CN" altLang="zh-CN" dirty="0"/>
              <a:t>个精密采样电阻，将流过它的电流转换成</a:t>
            </a:r>
          </a:p>
          <a:p>
            <a:r>
              <a:rPr lang="zh-CN" altLang="zh-CN" dirty="0" smtClean="0"/>
              <a:t>电</a:t>
            </a:r>
            <a:r>
              <a:rPr lang="zh-CN" altLang="en-US" dirty="0" smtClean="0"/>
              <a:t>压</a:t>
            </a:r>
            <a:r>
              <a:rPr lang="zh-CN" altLang="zh-CN" dirty="0" smtClean="0"/>
              <a:t>，</a:t>
            </a:r>
            <a:r>
              <a:rPr lang="zh-CN" altLang="zh-CN" dirty="0"/>
              <a:t>再</a:t>
            </a:r>
            <a:r>
              <a:rPr lang="zh-CN" altLang="zh-CN" dirty="0" smtClean="0"/>
              <a:t>经过</a:t>
            </a:r>
            <a:r>
              <a:rPr lang="zh-CN" altLang="en-US" dirty="0" smtClean="0"/>
              <a:t>精密运算放大器</a:t>
            </a:r>
            <a:r>
              <a:rPr lang="zh-CN" altLang="zh-CN" dirty="0" smtClean="0"/>
              <a:t>进行</a:t>
            </a:r>
            <a:r>
              <a:rPr lang="zh-CN" altLang="zh-CN" dirty="0"/>
              <a:t>放大</a:t>
            </a:r>
            <a:r>
              <a:rPr lang="zh-CN" altLang="zh-CN" dirty="0" smtClean="0"/>
              <a:t>后</a:t>
            </a:r>
            <a:r>
              <a:rPr lang="en-US" altLang="zh-CN" dirty="0" smtClean="0"/>
              <a:t>A/D</a:t>
            </a:r>
            <a:r>
              <a:rPr lang="zh-CN" altLang="zh-CN" dirty="0" smtClean="0"/>
              <a:t>转换</a:t>
            </a:r>
            <a:r>
              <a:rPr lang="zh-CN" altLang="zh-CN" dirty="0"/>
              <a:t>送给单片机进行处理从而得到电</a:t>
            </a:r>
            <a:r>
              <a:rPr lang="zh-CN" altLang="zh-CN" dirty="0" smtClean="0"/>
              <a:t>流值</a:t>
            </a:r>
            <a:r>
              <a:rPr lang="zh-CN" altLang="en-US" dirty="0"/>
              <a:t>。</a:t>
            </a:r>
            <a:endParaRPr lang="zh-CN" altLang="zh-CN" dirty="0"/>
          </a:p>
        </p:txBody>
      </p:sp>
      <p:sp>
        <p:nvSpPr>
          <p:cNvPr id="5" name="矩形 4"/>
          <p:cNvSpPr/>
          <p:nvPr/>
        </p:nvSpPr>
        <p:spPr>
          <a:xfrm>
            <a:off x="467544" y="2852936"/>
            <a:ext cx="7782917" cy="646331"/>
          </a:xfrm>
          <a:prstGeom prst="rect">
            <a:avLst/>
          </a:prstGeom>
        </p:spPr>
        <p:txBody>
          <a:bodyPr wrap="square">
            <a:spAutoFit/>
          </a:bodyPr>
          <a:lstStyle/>
          <a:p>
            <a:r>
              <a:rPr lang="en-US" altLang="zh-CN" dirty="0" smtClean="0"/>
              <a:t>(2)</a:t>
            </a:r>
            <a:r>
              <a:rPr lang="zh-CN" altLang="en-US" dirty="0" smtClean="0"/>
              <a:t>电流表法</a:t>
            </a:r>
            <a:r>
              <a:rPr lang="en-US" altLang="zh-CN" dirty="0" smtClean="0"/>
              <a:t>.</a:t>
            </a:r>
          </a:p>
          <a:p>
            <a:r>
              <a:rPr lang="en-US" altLang="zh-CN" dirty="0" smtClean="0"/>
              <a:t>      </a:t>
            </a:r>
            <a:r>
              <a:rPr lang="zh-CN" altLang="zh-CN" dirty="0" smtClean="0"/>
              <a:t>在支路中和负载支路</a:t>
            </a:r>
            <a:r>
              <a:rPr lang="zh-CN" altLang="en-US" dirty="0" smtClean="0"/>
              <a:t>中</a:t>
            </a:r>
            <a:r>
              <a:rPr lang="zh-CN" altLang="zh-CN" dirty="0" smtClean="0"/>
              <a:t>各串</a:t>
            </a:r>
            <a:r>
              <a:rPr lang="zh-CN" altLang="en-US" dirty="0" smtClean="0"/>
              <a:t>一</a:t>
            </a:r>
            <a:r>
              <a:rPr lang="zh-CN" altLang="zh-CN" dirty="0" smtClean="0"/>
              <a:t>个直流电流表</a:t>
            </a:r>
            <a:r>
              <a:rPr lang="zh-CN" altLang="en-US" dirty="0" smtClean="0"/>
              <a:t>，电流表的内阻要小。</a:t>
            </a:r>
            <a:endParaRPr lang="zh-CN" altLang="zh-CN" dirty="0"/>
          </a:p>
        </p:txBody>
      </p:sp>
      <p:sp>
        <p:nvSpPr>
          <p:cNvPr id="6" name="矩形 5"/>
          <p:cNvSpPr/>
          <p:nvPr/>
        </p:nvSpPr>
        <p:spPr>
          <a:xfrm>
            <a:off x="467544" y="3933056"/>
            <a:ext cx="7931584" cy="1754326"/>
          </a:xfrm>
          <a:prstGeom prst="rect">
            <a:avLst/>
          </a:prstGeom>
        </p:spPr>
        <p:txBody>
          <a:bodyPr wrap="square">
            <a:spAutoFit/>
          </a:bodyPr>
          <a:lstStyle/>
          <a:p>
            <a:r>
              <a:rPr lang="en-US" altLang="zh-CN" dirty="0" smtClean="0"/>
              <a:t>(3)</a:t>
            </a:r>
            <a:r>
              <a:rPr lang="zh-CN" altLang="en-US" dirty="0" smtClean="0"/>
              <a:t>电流</a:t>
            </a:r>
            <a:r>
              <a:rPr lang="zh-CN" altLang="zh-CN" dirty="0" smtClean="0"/>
              <a:t>传感器法</a:t>
            </a:r>
            <a:endParaRPr lang="en-US" altLang="zh-CN" dirty="0" smtClean="0"/>
          </a:p>
          <a:p>
            <a:r>
              <a:rPr lang="en-US" altLang="zh-CN" dirty="0" smtClean="0"/>
              <a:t>      </a:t>
            </a:r>
            <a:r>
              <a:rPr lang="zh-CN" altLang="zh-CN" dirty="0" smtClean="0"/>
              <a:t>直接将</a:t>
            </a:r>
            <a:r>
              <a:rPr lang="zh-CN" altLang="en-US" dirty="0" smtClean="0"/>
              <a:t>霍尔</a:t>
            </a:r>
            <a:r>
              <a:rPr lang="zh-CN" altLang="zh-CN" dirty="0" smtClean="0"/>
              <a:t>电流传感器</a:t>
            </a:r>
            <a:r>
              <a:rPr lang="en-US" altLang="zh-CN" dirty="0"/>
              <a:t>ACS712</a:t>
            </a:r>
            <a:r>
              <a:rPr lang="zh-CN" altLang="zh-CN" dirty="0"/>
              <a:t>串在被测电路中</a:t>
            </a:r>
            <a:r>
              <a:rPr lang="zh-CN" altLang="zh-CN" dirty="0" smtClean="0"/>
              <a:t>，</a:t>
            </a:r>
            <a:r>
              <a:rPr lang="zh-CN" altLang="en-US" dirty="0" smtClean="0"/>
              <a:t>能自动的将流过的电流转换为电压</a:t>
            </a:r>
            <a:r>
              <a:rPr lang="zh-CN" altLang="en-US" dirty="0" smtClean="0"/>
              <a:t>。</a:t>
            </a:r>
            <a:endParaRPr lang="en-US" altLang="zh-CN" dirty="0" smtClean="0"/>
          </a:p>
          <a:p>
            <a:endParaRPr lang="en-US" altLang="zh-CN" dirty="0"/>
          </a:p>
          <a:p>
            <a:r>
              <a:rPr lang="zh-CN" altLang="en-US" dirty="0" smtClean="0"/>
              <a:t>电源预测题：</a:t>
            </a:r>
            <a:r>
              <a:rPr lang="en-US" altLang="zh-CN" dirty="0" smtClean="0"/>
              <a:t>1</a:t>
            </a:r>
            <a:r>
              <a:rPr lang="zh-CN" altLang="en-US" dirty="0" smtClean="0"/>
              <a:t>：光伏并网发电装置设计</a:t>
            </a:r>
            <a:endParaRPr lang="en-US" altLang="zh-CN" dirty="0" smtClean="0"/>
          </a:p>
          <a:p>
            <a:r>
              <a:rPr lang="en-US" altLang="zh-CN" dirty="0"/>
              <a:t> </a:t>
            </a:r>
            <a:r>
              <a:rPr lang="en-US" altLang="zh-CN" dirty="0" smtClean="0"/>
              <a:t>                     2:500W</a:t>
            </a:r>
            <a:r>
              <a:rPr lang="zh-CN" altLang="en-US" dirty="0" smtClean="0"/>
              <a:t>电瓶充电器设计（减小车辆烧油带来环境的污染）</a:t>
            </a:r>
            <a:endParaRPr lang="zh-CN" altLang="en-US" dirty="0"/>
          </a:p>
        </p:txBody>
      </p:sp>
      <p:pic>
        <p:nvPicPr>
          <p:cNvPr id="1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26413" y="50006"/>
            <a:ext cx="1017587" cy="1011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4759792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TextBox 5" hidden="1"/>
          <p:cNvSpPr txBox="1">
            <a:spLocks noChangeArrowheads="1"/>
          </p:cNvSpPr>
          <p:nvPr/>
        </p:nvSpPr>
        <p:spPr bwMode="auto">
          <a:xfrm>
            <a:off x="1939925" y="1954213"/>
            <a:ext cx="1943100" cy="369887"/>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78" name="矩形 6" hidden="1"/>
          <p:cNvSpPr>
            <a:spLocks noChangeArrowheads="1"/>
          </p:cNvSpPr>
          <p:nvPr/>
        </p:nvSpPr>
        <p:spPr bwMode="auto">
          <a:xfrm>
            <a:off x="1939925" y="3025775"/>
            <a:ext cx="1471613" cy="646113"/>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79" name="矩形 7" hidden="1"/>
          <p:cNvSpPr>
            <a:spLocks noChangeArrowheads="1"/>
          </p:cNvSpPr>
          <p:nvPr/>
        </p:nvSpPr>
        <p:spPr bwMode="auto">
          <a:xfrm>
            <a:off x="2011363" y="4240213"/>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80" name="矩形 8" hidden="1"/>
          <p:cNvSpPr>
            <a:spLocks noChangeArrowheads="1"/>
          </p:cNvSpPr>
          <p:nvPr/>
        </p:nvSpPr>
        <p:spPr bwMode="auto">
          <a:xfrm>
            <a:off x="2011363" y="5526088"/>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cxnSp>
        <p:nvCxnSpPr>
          <p:cNvPr id="20" name="直接连接符 19"/>
          <p:cNvCxnSpPr/>
          <p:nvPr/>
        </p:nvCxnSpPr>
        <p:spPr>
          <a:xfrm>
            <a:off x="0" y="500063"/>
            <a:ext cx="7429500" cy="1587"/>
          </a:xfrm>
          <a:prstGeom prst="line">
            <a:avLst/>
          </a:prstGeom>
          <a:ln w="15875">
            <a:solidFill>
              <a:srgbClr val="00417C"/>
            </a:solidFill>
            <a:prstDash val="dash"/>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30622" y="30079"/>
            <a:ext cx="4325354" cy="830997"/>
          </a:xfrm>
          <a:prstGeom prst="rect">
            <a:avLst/>
          </a:prstGeom>
        </p:spPr>
        <p:txBody>
          <a:bodyPr wrap="square">
            <a:spAutoFit/>
          </a:bodyPr>
          <a:lstStyle/>
          <a:p>
            <a:r>
              <a:rPr lang="en-US" altLang="zh-CN" sz="2400" dirty="0" smtClean="0">
                <a:latin typeface="华文行楷" pitchFamily="2" charset="-122"/>
                <a:ea typeface="华文行楷" pitchFamily="2" charset="-122"/>
              </a:rPr>
              <a:t>2.</a:t>
            </a:r>
            <a:r>
              <a:rPr lang="zh-CN" altLang="en-US" sz="2400" dirty="0">
                <a:latin typeface="华文行楷" pitchFamily="2" charset="-122"/>
                <a:ea typeface="华文行楷" pitchFamily="2" charset="-122"/>
              </a:rPr>
              <a:t>声音引导系统</a:t>
            </a:r>
            <a:endParaRPr lang="zh-CN" altLang="zh-CN" sz="2400" dirty="0">
              <a:latin typeface="华文行楷" pitchFamily="2" charset="-122"/>
              <a:ea typeface="华文行楷" pitchFamily="2" charset="-122"/>
            </a:endParaRPr>
          </a:p>
          <a:p>
            <a:pPr lvl="0"/>
            <a:endParaRPr lang="zh-CN" altLang="zh-CN" sz="2400" dirty="0">
              <a:latin typeface="华文行楷" pitchFamily="2" charset="-122"/>
              <a:ea typeface="华文行楷" pitchFamily="2" charset="-122"/>
            </a:endParaRPr>
          </a:p>
        </p:txBody>
      </p:sp>
      <p:sp>
        <p:nvSpPr>
          <p:cNvPr id="3" name="矩形 2"/>
          <p:cNvSpPr/>
          <p:nvPr/>
        </p:nvSpPr>
        <p:spPr>
          <a:xfrm>
            <a:off x="2483768" y="3009726"/>
            <a:ext cx="4339650" cy="923330"/>
          </a:xfrm>
          <a:prstGeom prst="rect">
            <a:avLst/>
          </a:prstGeom>
        </p:spPr>
        <p:txBody>
          <a:bodyPr wrap="none">
            <a:spAutoFit/>
          </a:bodyPr>
          <a:lstStyle/>
          <a:p>
            <a:r>
              <a:rPr lang="zh-CN" altLang="en-US" sz="5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华文行楷" pitchFamily="2" charset="-122"/>
                <a:ea typeface="华文行楷" pitchFamily="2" charset="-122"/>
              </a:rPr>
              <a:t>声音引导系统</a:t>
            </a:r>
          </a:p>
        </p:txBody>
      </p:sp>
      <p:pic>
        <p:nvPicPr>
          <p:cNvPr id="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26413" y="50006"/>
            <a:ext cx="1017587" cy="1011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1475656" y="3861048"/>
            <a:ext cx="6408712" cy="369332"/>
          </a:xfrm>
          <a:prstGeom prst="rect">
            <a:avLst/>
          </a:prstGeom>
          <a:noFill/>
        </p:spPr>
        <p:txBody>
          <a:bodyPr wrap="square" rtlCol="0">
            <a:spAutoFit/>
          </a:bodyPr>
          <a:lstStyle/>
          <a:p>
            <a:pPr algn="ctr"/>
            <a:r>
              <a:rPr lang="en-US" altLang="zh-CN" dirty="0" smtClean="0"/>
              <a:t>2009</a:t>
            </a:r>
            <a:r>
              <a:rPr lang="zh-CN" altLang="en-US" dirty="0" smtClean="0"/>
              <a:t>年全国大学生电子设计竞赛（</a:t>
            </a:r>
            <a:r>
              <a:rPr lang="en-US" altLang="zh-CN" dirty="0" smtClean="0"/>
              <a:t>B</a:t>
            </a:r>
            <a:r>
              <a:rPr lang="zh-CN" altLang="en-US" dirty="0" smtClean="0"/>
              <a:t>题）</a:t>
            </a:r>
            <a:endParaRPr lang="zh-CN" altLang="en-US" dirty="0"/>
          </a:p>
        </p:txBody>
      </p:sp>
    </p:spTree>
    <p:extLst>
      <p:ext uri="{BB962C8B-B14F-4D97-AF65-F5344CB8AC3E}">
        <p14:creationId xmlns:p14="http://schemas.microsoft.com/office/powerpoint/2010/main" val="54521065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TextBox 5" hidden="1"/>
          <p:cNvSpPr txBox="1">
            <a:spLocks noChangeArrowheads="1"/>
          </p:cNvSpPr>
          <p:nvPr/>
        </p:nvSpPr>
        <p:spPr bwMode="auto">
          <a:xfrm>
            <a:off x="1939925" y="1954213"/>
            <a:ext cx="1943100" cy="369887"/>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78" name="矩形 6" hidden="1"/>
          <p:cNvSpPr>
            <a:spLocks noChangeArrowheads="1"/>
          </p:cNvSpPr>
          <p:nvPr/>
        </p:nvSpPr>
        <p:spPr bwMode="auto">
          <a:xfrm>
            <a:off x="1939925" y="3025775"/>
            <a:ext cx="1471613" cy="646113"/>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79" name="矩形 7" hidden="1"/>
          <p:cNvSpPr>
            <a:spLocks noChangeArrowheads="1"/>
          </p:cNvSpPr>
          <p:nvPr/>
        </p:nvSpPr>
        <p:spPr bwMode="auto">
          <a:xfrm>
            <a:off x="2011363" y="4240213"/>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80" name="矩形 8" hidden="1"/>
          <p:cNvSpPr>
            <a:spLocks noChangeArrowheads="1"/>
          </p:cNvSpPr>
          <p:nvPr/>
        </p:nvSpPr>
        <p:spPr bwMode="auto">
          <a:xfrm>
            <a:off x="2011363" y="5526088"/>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cxnSp>
        <p:nvCxnSpPr>
          <p:cNvPr id="20" name="直接连接符 19"/>
          <p:cNvCxnSpPr/>
          <p:nvPr/>
        </p:nvCxnSpPr>
        <p:spPr>
          <a:xfrm>
            <a:off x="0" y="500063"/>
            <a:ext cx="7429500" cy="1587"/>
          </a:xfrm>
          <a:prstGeom prst="line">
            <a:avLst/>
          </a:prstGeom>
          <a:ln w="15875">
            <a:solidFill>
              <a:srgbClr val="00417C"/>
            </a:solidFill>
            <a:prstDash val="dash"/>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30622" y="30079"/>
            <a:ext cx="4325354" cy="830997"/>
          </a:xfrm>
          <a:prstGeom prst="rect">
            <a:avLst/>
          </a:prstGeom>
        </p:spPr>
        <p:txBody>
          <a:bodyPr wrap="square">
            <a:spAutoFit/>
          </a:bodyPr>
          <a:lstStyle/>
          <a:p>
            <a:r>
              <a:rPr lang="en-US" altLang="zh-CN" sz="2400" dirty="0" smtClean="0">
                <a:latin typeface="华文行楷" pitchFamily="2" charset="-122"/>
                <a:ea typeface="华文行楷" pitchFamily="2" charset="-122"/>
              </a:rPr>
              <a:t>2.</a:t>
            </a:r>
            <a:r>
              <a:rPr lang="zh-CN" altLang="en-US" sz="2400" dirty="0">
                <a:latin typeface="华文行楷" pitchFamily="2" charset="-122"/>
                <a:ea typeface="华文行楷" pitchFamily="2" charset="-122"/>
              </a:rPr>
              <a:t>声音引导系统</a:t>
            </a:r>
            <a:endParaRPr lang="zh-CN" altLang="zh-CN" sz="2400" dirty="0">
              <a:latin typeface="华文行楷" pitchFamily="2" charset="-122"/>
              <a:ea typeface="华文行楷" pitchFamily="2" charset="-122"/>
            </a:endParaRPr>
          </a:p>
          <a:p>
            <a:pPr lvl="0"/>
            <a:endParaRPr lang="zh-CN" altLang="zh-CN" sz="2400" dirty="0">
              <a:latin typeface="华文行楷" pitchFamily="2" charset="-122"/>
              <a:ea typeface="华文行楷" pitchFamily="2" charset="-122"/>
            </a:endParaRPr>
          </a:p>
        </p:txBody>
      </p:sp>
      <p:sp>
        <p:nvSpPr>
          <p:cNvPr id="4" name="矩形 3"/>
          <p:cNvSpPr/>
          <p:nvPr/>
        </p:nvSpPr>
        <p:spPr>
          <a:xfrm>
            <a:off x="30622" y="1379289"/>
            <a:ext cx="3321046" cy="646331"/>
          </a:xfrm>
          <a:prstGeom prst="rect">
            <a:avLst/>
          </a:prstGeom>
          <a:ln>
            <a:noFill/>
          </a:ln>
          <a:effectLst/>
        </p:spPr>
        <p:style>
          <a:lnRef idx="2">
            <a:schemeClr val="accent1"/>
          </a:lnRef>
          <a:fillRef idx="1001">
            <a:schemeClr val="lt1"/>
          </a:fillRef>
          <a:effectRef idx="0">
            <a:schemeClr val="accent1"/>
          </a:effectRef>
          <a:fontRef idx="minor">
            <a:schemeClr val="dk1"/>
          </a:fontRef>
        </p:style>
        <p:txBody>
          <a:bodyPr wrap="square">
            <a:spAutoFit/>
          </a:bodyPr>
          <a:lstStyle/>
          <a:p>
            <a:pPr lvl="0"/>
            <a:r>
              <a:rPr lang="zh-CN" altLang="en-US" b="1" dirty="0" smtClean="0"/>
              <a:t>一、</a:t>
            </a:r>
            <a:r>
              <a:rPr lang="zh-CN" altLang="zh-CN" b="1" dirty="0" smtClean="0"/>
              <a:t>任务</a:t>
            </a:r>
            <a:endParaRPr lang="zh-CN" altLang="zh-CN" dirty="0" smtClean="0"/>
          </a:p>
          <a:p>
            <a:r>
              <a:rPr lang="zh-CN" altLang="zh-CN" dirty="0" smtClean="0"/>
              <a:t>设计</a:t>
            </a:r>
            <a:r>
              <a:rPr lang="zh-CN" altLang="zh-CN" dirty="0"/>
              <a:t>并制作一声音引导</a:t>
            </a:r>
            <a:r>
              <a:rPr lang="zh-CN" altLang="zh-CN" dirty="0" smtClean="0"/>
              <a:t>系统</a:t>
            </a:r>
            <a:r>
              <a:rPr lang="zh-CN" altLang="en-US" dirty="0" smtClean="0"/>
              <a:t>。</a:t>
            </a:r>
            <a:endParaRPr lang="zh-CN" altLang="en-US" dirty="0"/>
          </a:p>
        </p:txBody>
      </p:sp>
      <p:pic>
        <p:nvPicPr>
          <p:cNvPr id="29698" name="Picture 2" descr="QQ截图未命名1_副本"/>
          <p:cNvPicPr>
            <a:picLocks noChangeAspect="1" noChangeArrowheads="1"/>
          </p:cNvPicPr>
          <p:nvPr/>
        </p:nvPicPr>
        <p:blipFill>
          <a:blip r:embed="rId2">
            <a:extLst>
              <a:ext uri="{BEBA8EAE-BF5A-486C-A8C5-ECC9F3942E4B}">
                <a14:imgProps xmlns:a14="http://schemas.microsoft.com/office/drawing/2010/main">
                  <a14:imgLayer r:embed="rId3">
                    <a14:imgEffect>
                      <a14:sharpenSoften amount="60000"/>
                    </a14:imgEffect>
                    <a14:imgEffect>
                      <a14:brightnessContrast contrast="60000"/>
                    </a14:imgEffect>
                  </a14:imgLayer>
                </a14:imgProps>
              </a:ext>
              <a:ext uri="{28A0092B-C50C-407E-A947-70E740481C1C}">
                <a14:useLocalDpi xmlns:a14="http://schemas.microsoft.com/office/drawing/2010/main" val="0"/>
              </a:ext>
            </a:extLst>
          </a:blip>
          <a:srcRect/>
          <a:stretch>
            <a:fillRect/>
          </a:stretch>
        </p:blipFill>
        <p:spPr bwMode="auto">
          <a:xfrm>
            <a:off x="3351667" y="2034748"/>
            <a:ext cx="5849717" cy="42745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p:nvPr/>
        </p:nvSpPr>
        <p:spPr>
          <a:xfrm>
            <a:off x="40233" y="2186875"/>
            <a:ext cx="3523655" cy="3139321"/>
          </a:xfrm>
          <a:prstGeom prst="rect">
            <a:avLst/>
          </a:prstGeom>
          <a:solidFill>
            <a:schemeClr val="bg1"/>
          </a:solidFill>
          <a:ln>
            <a:noFill/>
          </a:ln>
          <a:effectLst/>
        </p:spPr>
        <p:style>
          <a:lnRef idx="1">
            <a:schemeClr val="dk1"/>
          </a:lnRef>
          <a:fillRef idx="2">
            <a:schemeClr val="dk1"/>
          </a:fillRef>
          <a:effectRef idx="1">
            <a:schemeClr val="dk1"/>
          </a:effectRef>
          <a:fontRef idx="minor">
            <a:schemeClr val="dk1"/>
          </a:fontRef>
        </p:style>
        <p:txBody>
          <a:bodyPr wrap="square">
            <a:spAutoFit/>
          </a:bodyPr>
          <a:lstStyle/>
          <a:p>
            <a:r>
              <a:rPr lang="zh-CN" altLang="zh-CN" dirty="0" smtClean="0"/>
              <a:t>声音</a:t>
            </a:r>
            <a:r>
              <a:rPr lang="zh-CN" altLang="zh-CN" dirty="0"/>
              <a:t>引导系统有一个可移动声源</a:t>
            </a:r>
            <a:r>
              <a:rPr lang="en-US" altLang="zh-CN" dirty="0"/>
              <a:t>S</a:t>
            </a:r>
            <a:r>
              <a:rPr lang="zh-CN" altLang="zh-CN" dirty="0"/>
              <a:t>，三个声音接收器Ａ、Ｂ和Ｃ，声音接收器之间</a:t>
            </a:r>
            <a:r>
              <a:rPr lang="zh-CN" altLang="zh-CN" dirty="0" smtClean="0"/>
              <a:t>可以</a:t>
            </a:r>
            <a:r>
              <a:rPr lang="zh-CN" altLang="en-US" dirty="0" smtClean="0"/>
              <a:t>有线</a:t>
            </a:r>
            <a:r>
              <a:rPr lang="zh-CN" altLang="zh-CN" dirty="0" smtClean="0"/>
              <a:t>连接</a:t>
            </a:r>
            <a:r>
              <a:rPr lang="zh-CN" altLang="zh-CN" dirty="0"/>
              <a:t>。声音接收器能利用可移动声源和接收器之间的不同距离，产生一个可移动声源</a:t>
            </a:r>
            <a:r>
              <a:rPr lang="zh-CN" altLang="zh-CN" dirty="0" smtClean="0"/>
              <a:t>离</a:t>
            </a:r>
            <a:r>
              <a:rPr lang="en-US" altLang="zh-CN" dirty="0" smtClean="0"/>
              <a:t>ox</a:t>
            </a:r>
            <a:r>
              <a:rPr lang="zh-CN" altLang="zh-CN" dirty="0"/>
              <a:t>线（</a:t>
            </a:r>
            <a:r>
              <a:rPr lang="zh-CN" altLang="zh-CN" dirty="0" smtClean="0"/>
              <a:t>或</a:t>
            </a:r>
            <a:r>
              <a:rPr lang="en-US" altLang="zh-CN" dirty="0" err="1" smtClean="0"/>
              <a:t>o'y</a:t>
            </a:r>
            <a:r>
              <a:rPr lang="zh-CN" altLang="zh-CN" dirty="0"/>
              <a:t>线）的误差信号，并用无线方式将此误差信号传输至可移动声源，引导其运动</a:t>
            </a:r>
            <a:r>
              <a:rPr lang="zh-CN" altLang="zh-CN" dirty="0" smtClean="0"/>
              <a:t>。可</a:t>
            </a:r>
            <a:r>
              <a:rPr lang="zh-CN" altLang="zh-CN" dirty="0"/>
              <a:t>移动声源运动的起始点必须在</a:t>
            </a:r>
            <a:r>
              <a:rPr lang="en-US" altLang="zh-CN" dirty="0"/>
              <a:t>Ox</a:t>
            </a:r>
            <a:r>
              <a:rPr lang="zh-CN" altLang="zh-CN" dirty="0"/>
              <a:t>线右侧，位置可以任意指定。</a:t>
            </a:r>
          </a:p>
        </p:txBody>
      </p:sp>
      <p:pic>
        <p:nvPicPr>
          <p:cNvPr id="1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26413" y="50006"/>
            <a:ext cx="1017587" cy="1011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7205821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51520" y="877531"/>
            <a:ext cx="7776864" cy="1200329"/>
          </a:xfrm>
          <a:prstGeom prst="rect">
            <a:avLst/>
          </a:prstGeom>
          <a:solidFill>
            <a:schemeClr val="bg1"/>
          </a:solidFill>
          <a:ln>
            <a:noFill/>
          </a:ln>
        </p:spPr>
        <p:style>
          <a:lnRef idx="1">
            <a:schemeClr val="dk1"/>
          </a:lnRef>
          <a:fillRef idx="2">
            <a:schemeClr val="dk1"/>
          </a:fillRef>
          <a:effectRef idx="1">
            <a:schemeClr val="dk1"/>
          </a:effectRef>
          <a:fontRef idx="minor">
            <a:schemeClr val="dk1"/>
          </a:fontRef>
        </p:style>
        <p:txBody>
          <a:bodyPr wrap="square">
            <a:spAutoFit/>
          </a:bodyPr>
          <a:lstStyle/>
          <a:p>
            <a:r>
              <a:rPr lang="zh-CN" altLang="zh-CN" b="1" dirty="0"/>
              <a:t>二、要求</a:t>
            </a:r>
            <a:endParaRPr lang="zh-CN" altLang="zh-CN" dirty="0"/>
          </a:p>
          <a:p>
            <a:r>
              <a:rPr lang="en-US" altLang="zh-CN" dirty="0"/>
              <a:t>  1.</a:t>
            </a:r>
            <a:r>
              <a:rPr lang="zh-CN" altLang="zh-CN" dirty="0"/>
              <a:t>基本要求</a:t>
            </a:r>
          </a:p>
          <a:p>
            <a:r>
              <a:rPr lang="en-US" altLang="zh-CN" dirty="0"/>
              <a:t>  </a:t>
            </a:r>
            <a:r>
              <a:rPr lang="zh-CN" altLang="zh-CN" dirty="0"/>
              <a:t>（</a:t>
            </a:r>
            <a:r>
              <a:rPr lang="en-US" altLang="zh-CN" dirty="0"/>
              <a:t>1</a:t>
            </a:r>
            <a:r>
              <a:rPr lang="zh-CN" altLang="zh-CN" dirty="0"/>
              <a:t>）制作可移动的声源。可移动的声源产生的信号为周期性音频脉冲信号</a:t>
            </a:r>
            <a:r>
              <a:rPr lang="zh-CN" altLang="zh-CN" dirty="0" smtClean="0"/>
              <a:t>，声音</a:t>
            </a:r>
            <a:r>
              <a:rPr lang="zh-CN" altLang="zh-CN" dirty="0"/>
              <a:t>信号频率不限，脉冲周期不限。</a:t>
            </a:r>
          </a:p>
        </p:txBody>
      </p:sp>
      <p:sp>
        <p:nvSpPr>
          <p:cNvPr id="7177" name="TextBox 5" hidden="1"/>
          <p:cNvSpPr txBox="1">
            <a:spLocks noChangeArrowheads="1"/>
          </p:cNvSpPr>
          <p:nvPr/>
        </p:nvSpPr>
        <p:spPr bwMode="auto">
          <a:xfrm>
            <a:off x="1939925" y="1954213"/>
            <a:ext cx="1943100" cy="369887"/>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78" name="矩形 6" hidden="1"/>
          <p:cNvSpPr>
            <a:spLocks noChangeArrowheads="1"/>
          </p:cNvSpPr>
          <p:nvPr/>
        </p:nvSpPr>
        <p:spPr bwMode="auto">
          <a:xfrm>
            <a:off x="1939925" y="3025775"/>
            <a:ext cx="1471613" cy="646113"/>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79" name="矩形 7" hidden="1"/>
          <p:cNvSpPr>
            <a:spLocks noChangeArrowheads="1"/>
          </p:cNvSpPr>
          <p:nvPr/>
        </p:nvSpPr>
        <p:spPr bwMode="auto">
          <a:xfrm>
            <a:off x="2011363" y="4240213"/>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80" name="矩形 8" hidden="1"/>
          <p:cNvSpPr>
            <a:spLocks noChangeArrowheads="1"/>
          </p:cNvSpPr>
          <p:nvPr/>
        </p:nvSpPr>
        <p:spPr bwMode="auto">
          <a:xfrm>
            <a:off x="2011363" y="5526088"/>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cxnSp>
        <p:nvCxnSpPr>
          <p:cNvPr id="20" name="直接连接符 19"/>
          <p:cNvCxnSpPr/>
          <p:nvPr/>
        </p:nvCxnSpPr>
        <p:spPr>
          <a:xfrm>
            <a:off x="0" y="500063"/>
            <a:ext cx="7429500" cy="1587"/>
          </a:xfrm>
          <a:prstGeom prst="line">
            <a:avLst/>
          </a:prstGeom>
          <a:ln w="15875">
            <a:solidFill>
              <a:srgbClr val="00417C"/>
            </a:solidFill>
            <a:prstDash val="dash"/>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30622" y="30079"/>
            <a:ext cx="4325354" cy="830997"/>
          </a:xfrm>
          <a:prstGeom prst="rect">
            <a:avLst/>
          </a:prstGeom>
        </p:spPr>
        <p:txBody>
          <a:bodyPr wrap="square">
            <a:spAutoFit/>
          </a:bodyPr>
          <a:lstStyle/>
          <a:p>
            <a:r>
              <a:rPr lang="en-US" altLang="zh-CN" sz="2400" dirty="0" smtClean="0">
                <a:latin typeface="华文行楷" pitchFamily="2" charset="-122"/>
                <a:ea typeface="华文行楷" pitchFamily="2" charset="-122"/>
              </a:rPr>
              <a:t>2.</a:t>
            </a:r>
            <a:r>
              <a:rPr lang="zh-CN" altLang="en-US" sz="2400" dirty="0">
                <a:latin typeface="华文行楷" pitchFamily="2" charset="-122"/>
                <a:ea typeface="华文行楷" pitchFamily="2" charset="-122"/>
              </a:rPr>
              <a:t>声音引导系统</a:t>
            </a:r>
            <a:endParaRPr lang="zh-CN" altLang="zh-CN" sz="2400" dirty="0">
              <a:latin typeface="华文行楷" pitchFamily="2" charset="-122"/>
              <a:ea typeface="华文行楷" pitchFamily="2" charset="-122"/>
            </a:endParaRPr>
          </a:p>
          <a:p>
            <a:pPr lvl="0"/>
            <a:endParaRPr lang="zh-CN" altLang="zh-CN" sz="2400" dirty="0">
              <a:latin typeface="华文行楷" pitchFamily="2" charset="-122"/>
              <a:ea typeface="华文行楷" pitchFamily="2" charset="-122"/>
            </a:endParaRPr>
          </a:p>
        </p:txBody>
      </p:sp>
      <p:pic>
        <p:nvPicPr>
          <p:cNvPr id="30722" name="Picture 2" descr="QQ截图未命名"/>
          <p:cNvPicPr>
            <a:picLocks noChangeAspect="1" noChangeArrowheads="1"/>
          </p:cNvPicPr>
          <p:nvPr/>
        </p:nvPicPr>
        <p:blipFill>
          <a:blip r:embed="rId2">
            <a:lum contrast="18000"/>
            <a:extLst>
              <a:ext uri="{28A0092B-C50C-407E-A947-70E740481C1C}">
                <a14:useLocalDpi xmlns:a14="http://schemas.microsoft.com/office/drawing/2010/main" val="0"/>
              </a:ext>
            </a:extLst>
          </a:blip>
          <a:srcRect/>
          <a:stretch>
            <a:fillRect/>
          </a:stretch>
        </p:blipFill>
        <p:spPr bwMode="auto">
          <a:xfrm>
            <a:off x="1259632" y="2204864"/>
            <a:ext cx="5270500" cy="1319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251520" y="3369766"/>
            <a:ext cx="7776864" cy="923330"/>
          </a:xfrm>
          <a:prstGeom prst="rect">
            <a:avLst/>
          </a:prstGeom>
          <a:solidFill>
            <a:schemeClr val="bg1"/>
          </a:solidFill>
          <a:ln>
            <a:noFill/>
          </a:ln>
        </p:spPr>
        <p:style>
          <a:lnRef idx="1">
            <a:schemeClr val="dk1"/>
          </a:lnRef>
          <a:fillRef idx="2">
            <a:schemeClr val="dk1"/>
          </a:fillRef>
          <a:effectRef idx="1">
            <a:schemeClr val="dk1"/>
          </a:effectRef>
          <a:fontRef idx="minor">
            <a:schemeClr val="dk1"/>
          </a:fontRef>
        </p:style>
        <p:txBody>
          <a:bodyPr wrap="square">
            <a:spAutoFit/>
          </a:bodyPr>
          <a:lstStyle/>
          <a:p>
            <a:r>
              <a:rPr lang="zh-CN" altLang="zh-CN" dirty="0"/>
              <a:t>（ </a:t>
            </a:r>
            <a:r>
              <a:rPr lang="en-US" altLang="zh-CN" dirty="0" smtClean="0"/>
              <a:t>2</a:t>
            </a:r>
            <a:r>
              <a:rPr lang="zh-CN" altLang="zh-CN" dirty="0"/>
              <a:t>）可移动声源发出声音后开始运动，到达</a:t>
            </a:r>
            <a:r>
              <a:rPr lang="en-US" altLang="zh-CN" dirty="0"/>
              <a:t>Ox</a:t>
            </a:r>
            <a:r>
              <a:rPr lang="zh-CN" altLang="zh-CN" dirty="0"/>
              <a:t>线并停止，这段运动时间为响应时间，测量响应时间，用下列公式计算出响应的平均速度，要求平均速度大于</a:t>
            </a:r>
            <a:r>
              <a:rPr lang="en-US" altLang="zh-CN" dirty="0"/>
              <a:t>5cm/s</a:t>
            </a:r>
            <a:r>
              <a:rPr lang="zh-CN" altLang="zh-CN" dirty="0"/>
              <a:t>。</a:t>
            </a:r>
          </a:p>
        </p:txBody>
      </p:sp>
      <p:pic>
        <p:nvPicPr>
          <p:cNvPr id="30723" name="Picture 3" descr="QQ截图未命名"/>
          <p:cNvPicPr>
            <a:picLocks noChangeAspect="1" noChangeArrowheads="1"/>
          </p:cNvPicPr>
          <p:nvPr/>
        </p:nvPicPr>
        <p:blipFill>
          <a:blip r:embed="rId3">
            <a:lum bright="12000" contrast="60000"/>
            <a:extLst>
              <a:ext uri="{28A0092B-C50C-407E-A947-70E740481C1C}">
                <a14:useLocalDpi xmlns:a14="http://schemas.microsoft.com/office/drawing/2010/main" val="0"/>
              </a:ext>
            </a:extLst>
          </a:blip>
          <a:srcRect/>
          <a:stretch>
            <a:fillRect/>
          </a:stretch>
        </p:blipFill>
        <p:spPr bwMode="auto">
          <a:xfrm>
            <a:off x="671320" y="4365104"/>
            <a:ext cx="7141040" cy="714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6"/>
          <p:cNvSpPr/>
          <p:nvPr/>
        </p:nvSpPr>
        <p:spPr>
          <a:xfrm>
            <a:off x="251519" y="5103674"/>
            <a:ext cx="7776865" cy="1477328"/>
          </a:xfrm>
          <a:prstGeom prst="rect">
            <a:avLst/>
          </a:prstGeom>
          <a:solidFill>
            <a:schemeClr val="bg1"/>
          </a:solidFill>
          <a:ln>
            <a:noFill/>
          </a:ln>
        </p:spPr>
        <p:style>
          <a:lnRef idx="1">
            <a:schemeClr val="dk1"/>
          </a:lnRef>
          <a:fillRef idx="2">
            <a:schemeClr val="dk1"/>
          </a:fillRef>
          <a:effectRef idx="1">
            <a:schemeClr val="dk1"/>
          </a:effectRef>
          <a:fontRef idx="minor">
            <a:schemeClr val="dk1"/>
          </a:fontRef>
        </p:style>
        <p:txBody>
          <a:bodyPr wrap="square">
            <a:spAutoFit/>
          </a:bodyPr>
          <a:lstStyle/>
          <a:p>
            <a:r>
              <a:rPr lang="en-US" altLang="zh-CN" dirty="0" smtClean="0"/>
              <a:t>  </a:t>
            </a:r>
            <a:r>
              <a:rPr lang="zh-CN" altLang="zh-CN" dirty="0" smtClean="0"/>
              <a:t>（</a:t>
            </a:r>
            <a:r>
              <a:rPr lang="en-US" altLang="zh-CN" dirty="0"/>
              <a:t>3</a:t>
            </a:r>
            <a:r>
              <a:rPr lang="zh-CN" altLang="zh-CN" dirty="0"/>
              <a:t>）可移动声源停止后的位置与</a:t>
            </a:r>
            <a:r>
              <a:rPr lang="en-US" altLang="zh-CN" dirty="0"/>
              <a:t>Ox</a:t>
            </a:r>
            <a:r>
              <a:rPr lang="zh-CN" altLang="zh-CN" dirty="0"/>
              <a:t>线之间的距离为定位误差，定位误差小于</a:t>
            </a:r>
            <a:r>
              <a:rPr lang="en-US" altLang="zh-CN" dirty="0"/>
              <a:t>3cm</a:t>
            </a:r>
            <a:r>
              <a:rPr lang="zh-CN" altLang="zh-CN" dirty="0"/>
              <a:t>。</a:t>
            </a:r>
          </a:p>
          <a:p>
            <a:r>
              <a:rPr lang="en-US" altLang="zh-CN" dirty="0"/>
              <a:t>  </a:t>
            </a:r>
            <a:r>
              <a:rPr lang="zh-CN" altLang="zh-CN" dirty="0"/>
              <a:t>（</a:t>
            </a:r>
            <a:r>
              <a:rPr lang="en-US" altLang="zh-CN" dirty="0"/>
              <a:t>4</a:t>
            </a:r>
            <a:r>
              <a:rPr lang="zh-CN" altLang="zh-CN" dirty="0"/>
              <a:t>）可移动声源在运动过程中任意时刻超过</a:t>
            </a:r>
            <a:r>
              <a:rPr lang="en-US" altLang="zh-CN" dirty="0"/>
              <a:t>Ox</a:t>
            </a:r>
            <a:r>
              <a:rPr lang="zh-CN" altLang="zh-CN" dirty="0"/>
              <a:t>线左侧的距离小于</a:t>
            </a:r>
            <a:r>
              <a:rPr lang="en-US" altLang="zh-CN" dirty="0"/>
              <a:t>5cm</a:t>
            </a:r>
            <a:r>
              <a:rPr lang="zh-CN" altLang="zh-CN" dirty="0"/>
              <a:t>。</a:t>
            </a:r>
          </a:p>
          <a:p>
            <a:r>
              <a:rPr lang="en-US" altLang="zh-CN" dirty="0"/>
              <a:t>  </a:t>
            </a:r>
            <a:r>
              <a:rPr lang="zh-CN" altLang="zh-CN" dirty="0"/>
              <a:t>（</a:t>
            </a:r>
            <a:r>
              <a:rPr lang="en-US" altLang="zh-CN" dirty="0"/>
              <a:t>5</a:t>
            </a:r>
            <a:r>
              <a:rPr lang="zh-CN" altLang="zh-CN" dirty="0"/>
              <a:t>）可移动声源到达</a:t>
            </a:r>
            <a:r>
              <a:rPr lang="en-US" altLang="zh-CN" dirty="0"/>
              <a:t>Ox</a:t>
            </a:r>
            <a:r>
              <a:rPr lang="zh-CN" altLang="zh-CN" dirty="0"/>
              <a:t>线后，必须有明显的光和声指示。</a:t>
            </a:r>
          </a:p>
          <a:p>
            <a:r>
              <a:rPr lang="en-US" altLang="zh-CN" dirty="0"/>
              <a:t>  </a:t>
            </a:r>
            <a:r>
              <a:rPr lang="zh-CN" altLang="zh-CN" dirty="0"/>
              <a:t>（</a:t>
            </a:r>
            <a:r>
              <a:rPr lang="en-US" altLang="zh-CN" dirty="0"/>
              <a:t>6</a:t>
            </a:r>
            <a:r>
              <a:rPr lang="zh-CN" altLang="zh-CN" dirty="0"/>
              <a:t>）功耗低，性价</a:t>
            </a:r>
            <a:r>
              <a:rPr lang="zh-CN" altLang="zh-CN" dirty="0" smtClean="0"/>
              <a:t>比高。</a:t>
            </a:r>
          </a:p>
        </p:txBody>
      </p:sp>
      <p:pic>
        <p:nvPicPr>
          <p:cNvPr id="1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26413" y="50006"/>
            <a:ext cx="1017587" cy="1011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7566225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51519" y="795368"/>
            <a:ext cx="8424937" cy="3139321"/>
          </a:xfrm>
          <a:prstGeom prst="rect">
            <a:avLst/>
          </a:prstGeom>
          <a:solidFill>
            <a:schemeClr val="bg1"/>
          </a:solidFill>
          <a:ln>
            <a:noFill/>
          </a:ln>
        </p:spPr>
        <p:style>
          <a:lnRef idx="1">
            <a:schemeClr val="dk1"/>
          </a:lnRef>
          <a:fillRef idx="2">
            <a:schemeClr val="dk1"/>
          </a:fillRef>
          <a:effectRef idx="1">
            <a:schemeClr val="dk1"/>
          </a:effectRef>
          <a:fontRef idx="minor">
            <a:schemeClr val="dk1"/>
          </a:fontRef>
        </p:style>
        <p:txBody>
          <a:bodyPr wrap="square">
            <a:spAutoFit/>
          </a:bodyPr>
          <a:lstStyle/>
          <a:p>
            <a:r>
              <a:rPr lang="en-US" altLang="zh-CN" dirty="0"/>
              <a:t>2</a:t>
            </a:r>
            <a:r>
              <a:rPr lang="zh-CN" altLang="en-US" dirty="0"/>
              <a:t>发挥部分</a:t>
            </a:r>
          </a:p>
          <a:p>
            <a:endParaRPr lang="zh-CN" altLang="en-US" dirty="0"/>
          </a:p>
          <a:p>
            <a:r>
              <a:rPr lang="zh-CN" altLang="en-US" dirty="0"/>
              <a:t>（</a:t>
            </a:r>
            <a:r>
              <a:rPr lang="en-US" altLang="zh-CN" dirty="0"/>
              <a:t>1</a:t>
            </a:r>
            <a:r>
              <a:rPr lang="zh-CN" altLang="en-US" dirty="0"/>
              <a:t>）将可移动声源转向</a:t>
            </a:r>
            <a:r>
              <a:rPr lang="en-US" altLang="zh-CN" dirty="0"/>
              <a:t>180°</a:t>
            </a:r>
            <a:r>
              <a:rPr lang="zh-CN" altLang="en-US" dirty="0"/>
              <a:t>（可手动调整发声器件方向），能够重复基本要求。</a:t>
            </a:r>
          </a:p>
          <a:p>
            <a:r>
              <a:rPr lang="zh-CN" altLang="en-US" dirty="0"/>
              <a:t>（</a:t>
            </a:r>
            <a:r>
              <a:rPr lang="en-US" altLang="zh-CN" dirty="0"/>
              <a:t>2</a:t>
            </a:r>
            <a:r>
              <a:rPr lang="zh-CN" altLang="en-US" dirty="0"/>
              <a:t>）平均速度大于</a:t>
            </a:r>
            <a:r>
              <a:rPr lang="en-US" altLang="zh-CN" dirty="0"/>
              <a:t>10cm/s</a:t>
            </a:r>
            <a:r>
              <a:rPr lang="zh-CN" altLang="en-US" dirty="0"/>
              <a:t>。</a:t>
            </a:r>
          </a:p>
          <a:p>
            <a:r>
              <a:rPr lang="zh-CN" altLang="en-US" dirty="0"/>
              <a:t>（</a:t>
            </a:r>
            <a:r>
              <a:rPr lang="en-US" altLang="zh-CN" dirty="0"/>
              <a:t>3</a:t>
            </a:r>
            <a:r>
              <a:rPr lang="zh-CN" altLang="en-US" dirty="0"/>
              <a:t>）定位误差小于</a:t>
            </a:r>
            <a:r>
              <a:rPr lang="en-US" altLang="zh-CN" dirty="0"/>
              <a:t>1cm</a:t>
            </a:r>
            <a:r>
              <a:rPr lang="zh-CN" altLang="en-US" dirty="0"/>
              <a:t>。</a:t>
            </a:r>
          </a:p>
          <a:p>
            <a:r>
              <a:rPr lang="zh-CN" altLang="en-US" dirty="0"/>
              <a:t>（</a:t>
            </a:r>
            <a:r>
              <a:rPr lang="en-US" altLang="zh-CN" dirty="0"/>
              <a:t>4</a:t>
            </a:r>
            <a:r>
              <a:rPr lang="zh-CN" altLang="en-US" dirty="0"/>
              <a:t>）可移动声源在运动过程中任意时刻超过</a:t>
            </a:r>
            <a:r>
              <a:rPr lang="en-US" altLang="zh-CN" dirty="0"/>
              <a:t>Ox</a:t>
            </a:r>
            <a:r>
              <a:rPr lang="zh-CN" altLang="en-US" dirty="0"/>
              <a:t>线左侧距离小于</a:t>
            </a:r>
            <a:r>
              <a:rPr lang="en-US" altLang="zh-CN" dirty="0"/>
              <a:t>2cm</a:t>
            </a:r>
            <a:r>
              <a:rPr lang="zh-CN" altLang="en-US" dirty="0"/>
              <a:t>。</a:t>
            </a:r>
          </a:p>
          <a:p>
            <a:r>
              <a:rPr lang="zh-CN" altLang="en-US" dirty="0"/>
              <a:t>（</a:t>
            </a:r>
            <a:r>
              <a:rPr lang="en-US" altLang="zh-CN" dirty="0"/>
              <a:t>5</a:t>
            </a:r>
            <a:r>
              <a:rPr lang="zh-CN" altLang="en-US" dirty="0"/>
              <a:t>）在完成基本要求部分移动到</a:t>
            </a:r>
            <a:r>
              <a:rPr lang="en-US" altLang="zh-CN" dirty="0"/>
              <a:t>Ox</a:t>
            </a:r>
            <a:r>
              <a:rPr lang="zh-CN" altLang="en-US" dirty="0"/>
              <a:t>线上后，可移动声源在原地停止</a:t>
            </a:r>
            <a:r>
              <a:rPr lang="en-US" altLang="zh-CN" dirty="0"/>
              <a:t>5~10s</a:t>
            </a:r>
            <a:r>
              <a:rPr lang="zh-CN" altLang="en-US" dirty="0"/>
              <a:t>。然后利用接收器</a:t>
            </a:r>
            <a:r>
              <a:rPr lang="en-US" altLang="zh-CN" dirty="0"/>
              <a:t>A</a:t>
            </a:r>
            <a:r>
              <a:rPr lang="zh-CN" altLang="en-US" dirty="0"/>
              <a:t>和</a:t>
            </a:r>
            <a:r>
              <a:rPr lang="en-US" altLang="zh-CN" dirty="0"/>
              <a:t>C</a:t>
            </a:r>
            <a:r>
              <a:rPr lang="zh-CN" altLang="en-US" dirty="0"/>
              <a:t>，使可移动声源运动到</a:t>
            </a:r>
            <a:r>
              <a:rPr lang="en-US" altLang="zh-CN" dirty="0"/>
              <a:t>W</a:t>
            </a:r>
            <a:r>
              <a:rPr lang="zh-CN" altLang="en-US" dirty="0"/>
              <a:t>点，到达</a:t>
            </a:r>
            <a:r>
              <a:rPr lang="en-US" altLang="zh-CN" dirty="0"/>
              <a:t>W</a:t>
            </a:r>
            <a:r>
              <a:rPr lang="zh-CN" altLang="en-US" dirty="0"/>
              <a:t>点后，必须有明显的光和声指示并停止，此时声源距离</a:t>
            </a:r>
            <a:r>
              <a:rPr lang="en-US" altLang="zh-CN" dirty="0"/>
              <a:t>W</a:t>
            </a:r>
            <a:r>
              <a:rPr lang="zh-CN" altLang="en-US" dirty="0"/>
              <a:t>的直线距离小于</a:t>
            </a:r>
            <a:r>
              <a:rPr lang="en-US" altLang="zh-CN" dirty="0"/>
              <a:t>1cm</a:t>
            </a:r>
            <a:r>
              <a:rPr lang="zh-CN" altLang="en-US" dirty="0"/>
              <a:t>。整个运动过程的平均速度大于</a:t>
            </a:r>
            <a:r>
              <a:rPr lang="en-US" altLang="zh-CN" dirty="0"/>
              <a:t>10cm/s</a:t>
            </a:r>
            <a:r>
              <a:rPr lang="zh-CN" altLang="en-US" dirty="0" smtClean="0"/>
              <a:t>。</a:t>
            </a:r>
            <a:endParaRPr lang="zh-CN" altLang="en-US" dirty="0"/>
          </a:p>
          <a:p>
            <a:r>
              <a:rPr lang="zh-CN" altLang="en-US" dirty="0"/>
              <a:t>（</a:t>
            </a:r>
            <a:r>
              <a:rPr lang="en-US" altLang="zh-CN" dirty="0"/>
              <a:t>6</a:t>
            </a:r>
            <a:r>
              <a:rPr lang="zh-CN" altLang="en-US" dirty="0"/>
              <a:t>）其他。</a:t>
            </a:r>
          </a:p>
        </p:txBody>
      </p:sp>
      <p:sp>
        <p:nvSpPr>
          <p:cNvPr id="7177" name="TextBox 5" hidden="1"/>
          <p:cNvSpPr txBox="1">
            <a:spLocks noChangeArrowheads="1"/>
          </p:cNvSpPr>
          <p:nvPr/>
        </p:nvSpPr>
        <p:spPr bwMode="auto">
          <a:xfrm>
            <a:off x="1939925" y="1954213"/>
            <a:ext cx="1943100" cy="369887"/>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78" name="矩形 6" hidden="1"/>
          <p:cNvSpPr>
            <a:spLocks noChangeArrowheads="1"/>
          </p:cNvSpPr>
          <p:nvPr/>
        </p:nvSpPr>
        <p:spPr bwMode="auto">
          <a:xfrm>
            <a:off x="1939925" y="3025775"/>
            <a:ext cx="1471613" cy="646113"/>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79" name="矩形 7" hidden="1"/>
          <p:cNvSpPr>
            <a:spLocks noChangeArrowheads="1"/>
          </p:cNvSpPr>
          <p:nvPr/>
        </p:nvSpPr>
        <p:spPr bwMode="auto">
          <a:xfrm>
            <a:off x="2011363" y="4240213"/>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80" name="矩形 8" hidden="1"/>
          <p:cNvSpPr>
            <a:spLocks noChangeArrowheads="1"/>
          </p:cNvSpPr>
          <p:nvPr/>
        </p:nvSpPr>
        <p:spPr bwMode="auto">
          <a:xfrm>
            <a:off x="2011363" y="5526088"/>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cxnSp>
        <p:nvCxnSpPr>
          <p:cNvPr id="20" name="直接连接符 19"/>
          <p:cNvCxnSpPr/>
          <p:nvPr/>
        </p:nvCxnSpPr>
        <p:spPr>
          <a:xfrm>
            <a:off x="0" y="500063"/>
            <a:ext cx="7429500" cy="1587"/>
          </a:xfrm>
          <a:prstGeom prst="line">
            <a:avLst/>
          </a:prstGeom>
          <a:ln w="15875">
            <a:solidFill>
              <a:srgbClr val="00417C"/>
            </a:solidFill>
            <a:prstDash val="dash"/>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30622" y="30079"/>
            <a:ext cx="4325354" cy="830997"/>
          </a:xfrm>
          <a:prstGeom prst="rect">
            <a:avLst/>
          </a:prstGeom>
        </p:spPr>
        <p:txBody>
          <a:bodyPr wrap="square">
            <a:spAutoFit/>
          </a:bodyPr>
          <a:lstStyle/>
          <a:p>
            <a:r>
              <a:rPr lang="en-US" altLang="zh-CN" sz="2400" dirty="0" smtClean="0">
                <a:latin typeface="华文行楷" pitchFamily="2" charset="-122"/>
                <a:ea typeface="华文行楷" pitchFamily="2" charset="-122"/>
              </a:rPr>
              <a:t>2.</a:t>
            </a:r>
            <a:r>
              <a:rPr lang="zh-CN" altLang="en-US" sz="2400" dirty="0">
                <a:latin typeface="华文行楷" pitchFamily="2" charset="-122"/>
                <a:ea typeface="华文行楷" pitchFamily="2" charset="-122"/>
              </a:rPr>
              <a:t>声音引导系统</a:t>
            </a:r>
            <a:endParaRPr lang="zh-CN" altLang="zh-CN" sz="2400" dirty="0">
              <a:latin typeface="华文行楷" pitchFamily="2" charset="-122"/>
              <a:ea typeface="华文行楷" pitchFamily="2" charset="-122"/>
            </a:endParaRPr>
          </a:p>
          <a:p>
            <a:pPr lvl="0"/>
            <a:endParaRPr lang="zh-CN" altLang="zh-CN" sz="2400" dirty="0">
              <a:latin typeface="华文行楷" pitchFamily="2" charset="-122"/>
              <a:ea typeface="华文行楷" pitchFamily="2" charset="-122"/>
            </a:endParaRPr>
          </a:p>
        </p:txBody>
      </p:sp>
      <p:pic>
        <p:nvPicPr>
          <p:cNvPr id="32773"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0471" y="4435586"/>
            <a:ext cx="7747031" cy="717029"/>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26413" y="50006"/>
            <a:ext cx="1017587" cy="1011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8506789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TextBox 5" hidden="1"/>
          <p:cNvSpPr txBox="1">
            <a:spLocks noChangeArrowheads="1"/>
          </p:cNvSpPr>
          <p:nvPr/>
        </p:nvSpPr>
        <p:spPr bwMode="auto">
          <a:xfrm>
            <a:off x="1939925" y="1954213"/>
            <a:ext cx="1943100" cy="369887"/>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78" name="矩形 6" hidden="1"/>
          <p:cNvSpPr>
            <a:spLocks noChangeArrowheads="1"/>
          </p:cNvSpPr>
          <p:nvPr/>
        </p:nvSpPr>
        <p:spPr bwMode="auto">
          <a:xfrm>
            <a:off x="1939925" y="3025775"/>
            <a:ext cx="1471613" cy="646113"/>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79" name="矩形 7" hidden="1"/>
          <p:cNvSpPr>
            <a:spLocks noChangeArrowheads="1"/>
          </p:cNvSpPr>
          <p:nvPr/>
        </p:nvSpPr>
        <p:spPr bwMode="auto">
          <a:xfrm>
            <a:off x="2011363" y="4240213"/>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80" name="矩形 8" hidden="1"/>
          <p:cNvSpPr>
            <a:spLocks noChangeArrowheads="1"/>
          </p:cNvSpPr>
          <p:nvPr/>
        </p:nvSpPr>
        <p:spPr bwMode="auto">
          <a:xfrm>
            <a:off x="2011363" y="5526088"/>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cxnSp>
        <p:nvCxnSpPr>
          <p:cNvPr id="20" name="直接连接符 19"/>
          <p:cNvCxnSpPr/>
          <p:nvPr/>
        </p:nvCxnSpPr>
        <p:spPr>
          <a:xfrm>
            <a:off x="0" y="500063"/>
            <a:ext cx="7429500" cy="1587"/>
          </a:xfrm>
          <a:prstGeom prst="line">
            <a:avLst/>
          </a:prstGeom>
          <a:ln w="15875">
            <a:solidFill>
              <a:srgbClr val="00417C"/>
            </a:solidFill>
            <a:prstDash val="dash"/>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30622" y="30079"/>
            <a:ext cx="4325354" cy="830997"/>
          </a:xfrm>
          <a:prstGeom prst="rect">
            <a:avLst/>
          </a:prstGeom>
        </p:spPr>
        <p:txBody>
          <a:bodyPr wrap="square">
            <a:spAutoFit/>
          </a:bodyPr>
          <a:lstStyle/>
          <a:p>
            <a:r>
              <a:rPr lang="en-US" altLang="zh-CN" sz="2400" dirty="0" smtClean="0">
                <a:latin typeface="华文行楷" pitchFamily="2" charset="-122"/>
                <a:ea typeface="华文行楷" pitchFamily="2" charset="-122"/>
              </a:rPr>
              <a:t>2.</a:t>
            </a:r>
            <a:r>
              <a:rPr lang="zh-CN" altLang="en-US" sz="2400" dirty="0">
                <a:latin typeface="华文行楷" pitchFamily="2" charset="-122"/>
                <a:ea typeface="华文行楷" pitchFamily="2" charset="-122"/>
              </a:rPr>
              <a:t>声音引导系统</a:t>
            </a:r>
            <a:endParaRPr lang="zh-CN" altLang="zh-CN" sz="2400" dirty="0">
              <a:latin typeface="华文行楷" pitchFamily="2" charset="-122"/>
              <a:ea typeface="华文行楷" pitchFamily="2" charset="-122"/>
            </a:endParaRPr>
          </a:p>
          <a:p>
            <a:pPr lvl="0"/>
            <a:endParaRPr lang="zh-CN" altLang="zh-CN" sz="2400" dirty="0">
              <a:latin typeface="华文行楷" pitchFamily="2" charset="-122"/>
              <a:ea typeface="华文行楷" pitchFamily="2" charset="-122"/>
            </a:endParaRPr>
          </a:p>
        </p:txBody>
      </p:sp>
      <p:sp>
        <p:nvSpPr>
          <p:cNvPr id="3" name="矩形 2"/>
          <p:cNvSpPr/>
          <p:nvPr/>
        </p:nvSpPr>
        <p:spPr>
          <a:xfrm>
            <a:off x="323529" y="1166843"/>
            <a:ext cx="8064896" cy="4615366"/>
          </a:xfrm>
          <a:prstGeom prst="rect">
            <a:avLst/>
          </a:prstGeom>
          <a:solidFill>
            <a:schemeClr val="bg1"/>
          </a:solidFill>
          <a:ln>
            <a:noFill/>
          </a:ln>
        </p:spPr>
        <p:style>
          <a:lnRef idx="1">
            <a:schemeClr val="dk1"/>
          </a:lnRef>
          <a:fillRef idx="2">
            <a:schemeClr val="dk1"/>
          </a:fillRef>
          <a:effectRef idx="1">
            <a:schemeClr val="dk1"/>
          </a:effectRef>
          <a:fontRef idx="minor">
            <a:schemeClr val="dk1"/>
          </a:fontRef>
        </p:style>
        <p:txBody>
          <a:bodyPr wrap="square">
            <a:spAutoFit/>
          </a:bodyPr>
          <a:lstStyle/>
          <a:p>
            <a:pPr>
              <a:lnSpc>
                <a:spcPct val="150000"/>
              </a:lnSpc>
            </a:pPr>
            <a:r>
              <a:rPr lang="zh-CN" altLang="zh-CN" b="1" dirty="0"/>
              <a:t>三、说明</a:t>
            </a:r>
            <a:endParaRPr lang="zh-CN" altLang="zh-CN" dirty="0"/>
          </a:p>
          <a:p>
            <a:pPr>
              <a:lnSpc>
                <a:spcPct val="150000"/>
              </a:lnSpc>
            </a:pPr>
            <a:r>
              <a:rPr lang="zh-CN" altLang="zh-CN" dirty="0"/>
              <a:t>（</a:t>
            </a:r>
            <a:r>
              <a:rPr lang="en-US" altLang="zh-CN" dirty="0"/>
              <a:t>1</a:t>
            </a:r>
            <a:r>
              <a:rPr lang="zh-CN" altLang="zh-CN" dirty="0"/>
              <a:t>）本题必须采用组委会提供的电机控制</a:t>
            </a:r>
            <a:r>
              <a:rPr lang="en-US" altLang="zh-CN" dirty="0"/>
              <a:t>ASSP</a:t>
            </a:r>
            <a:r>
              <a:rPr lang="zh-CN" altLang="zh-CN" dirty="0"/>
              <a:t>芯片（型号</a:t>
            </a:r>
            <a:r>
              <a:rPr lang="en-US" altLang="zh-CN" dirty="0"/>
              <a:t>MMC-1</a:t>
            </a:r>
            <a:r>
              <a:rPr lang="zh-CN" altLang="zh-CN" dirty="0"/>
              <a:t>）实现可移动声源的运动</a:t>
            </a:r>
            <a:r>
              <a:rPr lang="zh-CN" altLang="zh-CN" dirty="0" smtClean="0"/>
              <a:t>。</a:t>
            </a:r>
            <a:endParaRPr lang="zh-CN" altLang="zh-CN" dirty="0"/>
          </a:p>
          <a:p>
            <a:pPr>
              <a:lnSpc>
                <a:spcPct val="150000"/>
              </a:lnSpc>
            </a:pPr>
            <a:r>
              <a:rPr lang="zh-CN" altLang="zh-CN" dirty="0"/>
              <a:t>（</a:t>
            </a:r>
            <a:r>
              <a:rPr lang="en-US" altLang="zh-CN" dirty="0"/>
              <a:t>2</a:t>
            </a:r>
            <a:r>
              <a:rPr lang="zh-CN" altLang="zh-CN" dirty="0"/>
              <a:t>）在可移动声源两侧必须有明显的定位标志线，标志线宽度</a:t>
            </a:r>
            <a:r>
              <a:rPr lang="en-US" altLang="zh-CN" dirty="0"/>
              <a:t>0.3cm</a:t>
            </a:r>
            <a:r>
              <a:rPr lang="zh-CN" altLang="zh-CN" dirty="0"/>
              <a:t>且垂直于地面。</a:t>
            </a:r>
          </a:p>
          <a:p>
            <a:pPr>
              <a:lnSpc>
                <a:spcPct val="150000"/>
              </a:lnSpc>
            </a:pPr>
            <a:r>
              <a:rPr lang="zh-CN" altLang="zh-CN" dirty="0"/>
              <a:t>（</a:t>
            </a:r>
            <a:r>
              <a:rPr lang="en-US" altLang="zh-CN" dirty="0"/>
              <a:t>3</a:t>
            </a:r>
            <a:r>
              <a:rPr lang="zh-CN" altLang="zh-CN" dirty="0"/>
              <a:t>）误差信号传输采用的无线方式、频率不限。</a:t>
            </a:r>
          </a:p>
          <a:p>
            <a:pPr>
              <a:lnSpc>
                <a:spcPct val="150000"/>
              </a:lnSpc>
            </a:pPr>
            <a:r>
              <a:rPr lang="zh-CN" altLang="zh-CN" dirty="0"/>
              <a:t>（</a:t>
            </a:r>
            <a:r>
              <a:rPr lang="en-US" altLang="zh-CN" dirty="0"/>
              <a:t>4</a:t>
            </a:r>
            <a:r>
              <a:rPr lang="zh-CN" altLang="zh-CN" dirty="0"/>
              <a:t>）可移动声源的平台形式不限。</a:t>
            </a:r>
          </a:p>
          <a:p>
            <a:pPr>
              <a:lnSpc>
                <a:spcPct val="150000"/>
              </a:lnSpc>
            </a:pPr>
            <a:r>
              <a:rPr lang="zh-CN" altLang="zh-CN" dirty="0"/>
              <a:t>（</a:t>
            </a:r>
            <a:r>
              <a:rPr lang="en-US" altLang="zh-CN" dirty="0"/>
              <a:t>5</a:t>
            </a:r>
            <a:r>
              <a:rPr lang="zh-CN" altLang="zh-CN" dirty="0"/>
              <a:t>）可移动声源开始运行的方向应和</a:t>
            </a:r>
            <a:r>
              <a:rPr lang="en-US" altLang="zh-CN" dirty="0"/>
              <a:t>Ox</a:t>
            </a:r>
            <a:r>
              <a:rPr lang="zh-CN" altLang="zh-CN" dirty="0"/>
              <a:t>线保持垂直。</a:t>
            </a:r>
          </a:p>
          <a:p>
            <a:pPr>
              <a:lnSpc>
                <a:spcPct val="150000"/>
              </a:lnSpc>
            </a:pPr>
            <a:r>
              <a:rPr lang="zh-CN" altLang="zh-CN" dirty="0"/>
              <a:t>（</a:t>
            </a:r>
            <a:r>
              <a:rPr lang="en-US" altLang="zh-CN" dirty="0"/>
              <a:t>6</a:t>
            </a:r>
            <a:r>
              <a:rPr lang="zh-CN" altLang="zh-CN" dirty="0"/>
              <a:t>）不得依靠其他非声音导航方式。</a:t>
            </a:r>
          </a:p>
          <a:p>
            <a:pPr>
              <a:lnSpc>
                <a:spcPct val="150000"/>
              </a:lnSpc>
            </a:pPr>
            <a:r>
              <a:rPr lang="zh-CN" altLang="zh-CN" dirty="0"/>
              <a:t>（</a:t>
            </a:r>
            <a:r>
              <a:rPr lang="en-US" altLang="zh-CN" dirty="0"/>
              <a:t>7</a:t>
            </a:r>
            <a:r>
              <a:rPr lang="zh-CN" altLang="zh-CN" dirty="0"/>
              <a:t>）移动过程中不得人为对系统施加影响。</a:t>
            </a:r>
          </a:p>
          <a:p>
            <a:pPr>
              <a:lnSpc>
                <a:spcPct val="150000"/>
              </a:lnSpc>
            </a:pPr>
            <a:r>
              <a:rPr lang="zh-CN" altLang="zh-CN" dirty="0"/>
              <a:t>（</a:t>
            </a:r>
            <a:r>
              <a:rPr lang="en-US" altLang="zh-CN" dirty="0"/>
              <a:t>8</a:t>
            </a:r>
            <a:r>
              <a:rPr lang="zh-CN" altLang="zh-CN" dirty="0"/>
              <a:t>）接收器和声源之间不得使用有线连接。</a:t>
            </a:r>
          </a:p>
        </p:txBody>
      </p:sp>
      <p:pic>
        <p:nvPicPr>
          <p:cNvPr id="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26413" y="50006"/>
            <a:ext cx="1017587" cy="1011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0440133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51520" y="861076"/>
            <a:ext cx="6984776" cy="1200329"/>
          </a:xfrm>
          <a:prstGeom prst="rect">
            <a:avLst/>
          </a:prstGeom>
          <a:solidFill>
            <a:schemeClr val="bg1"/>
          </a:solidFill>
          <a:ln>
            <a:noFill/>
          </a:ln>
        </p:spPr>
        <p:style>
          <a:lnRef idx="1">
            <a:schemeClr val="dk1"/>
          </a:lnRef>
          <a:fillRef idx="2">
            <a:schemeClr val="dk1"/>
          </a:fillRef>
          <a:effectRef idx="1">
            <a:schemeClr val="dk1"/>
          </a:effectRef>
          <a:fontRef idx="minor">
            <a:schemeClr val="dk1"/>
          </a:fontRef>
        </p:style>
        <p:txBody>
          <a:bodyPr wrap="square">
            <a:spAutoFit/>
          </a:bodyPr>
          <a:lstStyle/>
          <a:p>
            <a:pPr marL="0" lvl="1"/>
            <a:r>
              <a:rPr lang="zh-CN" altLang="en-US" b="1" dirty="0" smtClean="0"/>
              <a:t>四、</a:t>
            </a:r>
            <a:r>
              <a:rPr lang="zh-CN" altLang="zh-CN" b="1" dirty="0" smtClean="0"/>
              <a:t>题目剖析</a:t>
            </a:r>
          </a:p>
          <a:p>
            <a:r>
              <a:rPr lang="en-US" altLang="zh-CN" dirty="0" smtClean="0"/>
              <a:t>     </a:t>
            </a:r>
            <a:r>
              <a:rPr lang="zh-CN" altLang="zh-CN" dirty="0" smtClean="0"/>
              <a:t>声音引导系统是全球卫星定位系统（</a:t>
            </a:r>
            <a:r>
              <a:rPr lang="en-US" altLang="zh-CN" dirty="0" smtClean="0"/>
              <a:t>GPS</a:t>
            </a:r>
            <a:r>
              <a:rPr lang="zh-CN" altLang="zh-CN" dirty="0" smtClean="0"/>
              <a:t>）在实验室内的一个缩影，此题的重点和难点应该是定位方法和定位精度问题。</a:t>
            </a:r>
          </a:p>
          <a:p>
            <a:r>
              <a:rPr lang="en-US" altLang="zh-CN" dirty="0"/>
              <a:t> </a:t>
            </a:r>
            <a:endParaRPr lang="zh-CN" altLang="zh-CN" dirty="0"/>
          </a:p>
        </p:txBody>
      </p:sp>
      <p:sp>
        <p:nvSpPr>
          <p:cNvPr id="7177" name="TextBox 5" hidden="1"/>
          <p:cNvSpPr txBox="1">
            <a:spLocks noChangeArrowheads="1"/>
          </p:cNvSpPr>
          <p:nvPr/>
        </p:nvSpPr>
        <p:spPr bwMode="auto">
          <a:xfrm>
            <a:off x="1939925" y="1954213"/>
            <a:ext cx="1943100" cy="369887"/>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78" name="矩形 6" hidden="1"/>
          <p:cNvSpPr>
            <a:spLocks noChangeArrowheads="1"/>
          </p:cNvSpPr>
          <p:nvPr/>
        </p:nvSpPr>
        <p:spPr bwMode="auto">
          <a:xfrm>
            <a:off x="1939925" y="3025775"/>
            <a:ext cx="1471613" cy="646113"/>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79" name="矩形 7" hidden="1"/>
          <p:cNvSpPr>
            <a:spLocks noChangeArrowheads="1"/>
          </p:cNvSpPr>
          <p:nvPr/>
        </p:nvSpPr>
        <p:spPr bwMode="auto">
          <a:xfrm>
            <a:off x="2011363" y="4240213"/>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80" name="矩形 8" hidden="1"/>
          <p:cNvSpPr>
            <a:spLocks noChangeArrowheads="1"/>
          </p:cNvSpPr>
          <p:nvPr/>
        </p:nvSpPr>
        <p:spPr bwMode="auto">
          <a:xfrm>
            <a:off x="2011363" y="5526088"/>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cxnSp>
        <p:nvCxnSpPr>
          <p:cNvPr id="20" name="直接连接符 19"/>
          <p:cNvCxnSpPr/>
          <p:nvPr/>
        </p:nvCxnSpPr>
        <p:spPr>
          <a:xfrm>
            <a:off x="0" y="500063"/>
            <a:ext cx="7429500" cy="1587"/>
          </a:xfrm>
          <a:prstGeom prst="line">
            <a:avLst/>
          </a:prstGeom>
          <a:ln w="15875">
            <a:solidFill>
              <a:srgbClr val="00417C"/>
            </a:solidFill>
            <a:prstDash val="dash"/>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30622" y="30079"/>
            <a:ext cx="4325354" cy="830997"/>
          </a:xfrm>
          <a:prstGeom prst="rect">
            <a:avLst/>
          </a:prstGeom>
        </p:spPr>
        <p:txBody>
          <a:bodyPr wrap="square">
            <a:spAutoFit/>
          </a:bodyPr>
          <a:lstStyle/>
          <a:p>
            <a:r>
              <a:rPr lang="en-US" altLang="zh-CN" sz="2400" dirty="0" smtClean="0">
                <a:latin typeface="华文行楷" pitchFamily="2" charset="-122"/>
                <a:ea typeface="华文行楷" pitchFamily="2" charset="-122"/>
              </a:rPr>
              <a:t>2.</a:t>
            </a:r>
            <a:r>
              <a:rPr lang="zh-CN" altLang="en-US" sz="2400" dirty="0">
                <a:latin typeface="华文行楷" pitchFamily="2" charset="-122"/>
                <a:ea typeface="华文行楷" pitchFamily="2" charset="-122"/>
              </a:rPr>
              <a:t>声音引导系统</a:t>
            </a:r>
            <a:endParaRPr lang="zh-CN" altLang="zh-CN" sz="2400" dirty="0">
              <a:latin typeface="华文行楷" pitchFamily="2" charset="-122"/>
              <a:ea typeface="华文行楷" pitchFamily="2" charset="-122"/>
            </a:endParaRPr>
          </a:p>
          <a:p>
            <a:pPr lvl="0"/>
            <a:endParaRPr lang="zh-CN" altLang="zh-CN" sz="2400" dirty="0">
              <a:latin typeface="华文行楷" pitchFamily="2" charset="-122"/>
              <a:ea typeface="华文行楷" pitchFamily="2" charset="-122"/>
            </a:endParaRPr>
          </a:p>
        </p:txBody>
      </p:sp>
      <p:pic>
        <p:nvPicPr>
          <p:cNvPr id="34818" name="Picture 2" descr="W{35P3OTO`D)M[`C~71JO~N_副本"/>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95471" y="2125029"/>
            <a:ext cx="5078082" cy="4175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p:nvPr/>
        </p:nvSpPr>
        <p:spPr>
          <a:xfrm>
            <a:off x="251520" y="2564904"/>
            <a:ext cx="3672408" cy="1754326"/>
          </a:xfrm>
          <a:prstGeom prst="rect">
            <a:avLst/>
          </a:prstGeom>
          <a:solidFill>
            <a:schemeClr val="bg1"/>
          </a:solidFill>
          <a:ln>
            <a:noFill/>
          </a:ln>
        </p:spPr>
        <p:style>
          <a:lnRef idx="1">
            <a:schemeClr val="dk1"/>
          </a:lnRef>
          <a:fillRef idx="2">
            <a:schemeClr val="dk1"/>
          </a:fillRef>
          <a:effectRef idx="1">
            <a:schemeClr val="dk1"/>
          </a:effectRef>
          <a:fontRef idx="minor">
            <a:schemeClr val="dk1"/>
          </a:fontRef>
        </p:style>
        <p:txBody>
          <a:bodyPr wrap="square">
            <a:spAutoFit/>
          </a:bodyPr>
          <a:lstStyle/>
          <a:p>
            <a:r>
              <a:rPr lang="en-US" altLang="zh-CN" dirty="0" smtClean="0"/>
              <a:t>       </a:t>
            </a:r>
            <a:r>
              <a:rPr lang="zh-CN" altLang="zh-CN" dirty="0" smtClean="0"/>
              <a:t>要</a:t>
            </a:r>
            <a:r>
              <a:rPr lang="zh-CN" altLang="zh-CN" dirty="0"/>
              <a:t>对进行中的小车进行实时定位，并引导它前进，必须建立数学模型和坐标系。本题可采用直角坐标系。原点可选在终点</a:t>
            </a:r>
            <a:r>
              <a:rPr lang="en-US" altLang="zh-CN" dirty="0"/>
              <a:t>W</a:t>
            </a:r>
            <a:r>
              <a:rPr lang="zh-CN" altLang="zh-CN" dirty="0"/>
              <a:t>处或者</a:t>
            </a:r>
            <a:r>
              <a:rPr lang="en-US" altLang="zh-CN" dirty="0"/>
              <a:t>A</a:t>
            </a:r>
            <a:r>
              <a:rPr lang="zh-CN" altLang="zh-CN" dirty="0"/>
              <a:t>点处。现选在</a:t>
            </a:r>
            <a:r>
              <a:rPr lang="en-US" altLang="zh-CN" dirty="0"/>
              <a:t>W</a:t>
            </a:r>
            <a:r>
              <a:rPr lang="zh-CN" altLang="zh-CN" dirty="0"/>
              <a:t>处</a:t>
            </a:r>
            <a:r>
              <a:rPr lang="zh-CN" altLang="zh-CN" dirty="0" smtClean="0"/>
              <a:t>。</a:t>
            </a:r>
            <a:endParaRPr lang="en-US" altLang="zh-CN" dirty="0" smtClean="0"/>
          </a:p>
          <a:p>
            <a:r>
              <a:rPr lang="zh-CN" altLang="zh-CN" dirty="0" smtClean="0"/>
              <a:t>其</a:t>
            </a:r>
            <a:r>
              <a:rPr lang="zh-CN" altLang="zh-CN" dirty="0"/>
              <a:t>定位方法有如下</a:t>
            </a:r>
            <a:r>
              <a:rPr lang="en-US" altLang="zh-CN" dirty="0"/>
              <a:t>3</a:t>
            </a:r>
            <a:r>
              <a:rPr lang="zh-CN" altLang="zh-CN" dirty="0"/>
              <a:t>种</a:t>
            </a:r>
            <a:r>
              <a:rPr lang="zh-CN" altLang="zh-CN" dirty="0" smtClean="0"/>
              <a:t>：</a:t>
            </a:r>
            <a:endParaRPr lang="zh-CN" altLang="zh-CN" dirty="0"/>
          </a:p>
        </p:txBody>
      </p:sp>
      <p:graphicFrame>
        <p:nvGraphicFramePr>
          <p:cNvPr id="9" name="图示 8"/>
          <p:cNvGraphicFramePr/>
          <p:nvPr>
            <p:extLst>
              <p:ext uri="{D42A27DB-BD31-4B8C-83A1-F6EECF244321}">
                <p14:modId xmlns:p14="http://schemas.microsoft.com/office/powerpoint/2010/main" val="3856675968"/>
              </p:ext>
            </p:extLst>
          </p:nvPr>
        </p:nvGraphicFramePr>
        <p:xfrm>
          <a:off x="251520" y="4509120"/>
          <a:ext cx="3672408" cy="43204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10" name="图示 9"/>
          <p:cNvGraphicFramePr/>
          <p:nvPr>
            <p:extLst>
              <p:ext uri="{D42A27DB-BD31-4B8C-83A1-F6EECF244321}">
                <p14:modId xmlns:p14="http://schemas.microsoft.com/office/powerpoint/2010/main" val="2658871072"/>
              </p:ext>
            </p:extLst>
          </p:nvPr>
        </p:nvGraphicFramePr>
        <p:xfrm>
          <a:off x="251520" y="4941168"/>
          <a:ext cx="3672408" cy="432048"/>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8" name="矩形 7"/>
          <p:cNvSpPr/>
          <p:nvPr/>
        </p:nvSpPr>
        <p:spPr>
          <a:xfrm>
            <a:off x="251520" y="5435932"/>
            <a:ext cx="3672408" cy="369332"/>
          </a:xfrm>
          <a:prstGeom prst="rect">
            <a:avLst/>
          </a:prstGeom>
          <a:solidFill>
            <a:schemeClr val="bg1"/>
          </a:solidFill>
          <a:ln>
            <a:noFill/>
          </a:ln>
        </p:spPr>
        <p:style>
          <a:lnRef idx="1">
            <a:schemeClr val="dk1"/>
          </a:lnRef>
          <a:fillRef idx="2">
            <a:schemeClr val="dk1"/>
          </a:fillRef>
          <a:effectRef idx="1">
            <a:schemeClr val="dk1"/>
          </a:effectRef>
          <a:fontRef idx="minor">
            <a:schemeClr val="dk1"/>
          </a:fontRef>
        </p:style>
        <p:txBody>
          <a:bodyPr wrap="square">
            <a:spAutoFit/>
          </a:bodyPr>
          <a:lstStyle/>
          <a:p>
            <a:pPr lvl="0"/>
            <a:r>
              <a:rPr lang="zh-CN" altLang="zh-CN" dirty="0">
                <a:solidFill>
                  <a:prstClr val="black"/>
                </a:solidFill>
              </a:rPr>
              <a:t>③到达时间比较法。</a:t>
            </a:r>
          </a:p>
        </p:txBody>
      </p:sp>
      <p:pic>
        <p:nvPicPr>
          <p:cNvPr id="15" name="Picture 2"/>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126413" y="50006"/>
            <a:ext cx="1017587" cy="1011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2015683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TextBox 5" hidden="1"/>
          <p:cNvSpPr txBox="1">
            <a:spLocks noChangeArrowheads="1"/>
          </p:cNvSpPr>
          <p:nvPr/>
        </p:nvSpPr>
        <p:spPr bwMode="auto">
          <a:xfrm>
            <a:off x="1939925" y="1954213"/>
            <a:ext cx="1943100" cy="369887"/>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78" name="矩形 6" hidden="1"/>
          <p:cNvSpPr>
            <a:spLocks noChangeArrowheads="1"/>
          </p:cNvSpPr>
          <p:nvPr/>
        </p:nvSpPr>
        <p:spPr bwMode="auto">
          <a:xfrm>
            <a:off x="1939925" y="3025775"/>
            <a:ext cx="1471613" cy="646113"/>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79" name="矩形 7" hidden="1"/>
          <p:cNvSpPr>
            <a:spLocks noChangeArrowheads="1"/>
          </p:cNvSpPr>
          <p:nvPr/>
        </p:nvSpPr>
        <p:spPr bwMode="auto">
          <a:xfrm>
            <a:off x="2011363" y="4240213"/>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80" name="矩形 8" hidden="1"/>
          <p:cNvSpPr>
            <a:spLocks noChangeArrowheads="1"/>
          </p:cNvSpPr>
          <p:nvPr/>
        </p:nvSpPr>
        <p:spPr bwMode="auto">
          <a:xfrm>
            <a:off x="2011363" y="5526088"/>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cxnSp>
        <p:nvCxnSpPr>
          <p:cNvPr id="20" name="直接连接符 19"/>
          <p:cNvCxnSpPr/>
          <p:nvPr/>
        </p:nvCxnSpPr>
        <p:spPr>
          <a:xfrm>
            <a:off x="0" y="500063"/>
            <a:ext cx="7429500" cy="1587"/>
          </a:xfrm>
          <a:prstGeom prst="line">
            <a:avLst/>
          </a:prstGeom>
          <a:ln w="15875">
            <a:solidFill>
              <a:srgbClr val="00417C"/>
            </a:solidFill>
            <a:prstDash val="dash"/>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30622" y="30079"/>
            <a:ext cx="4325354" cy="830997"/>
          </a:xfrm>
          <a:prstGeom prst="rect">
            <a:avLst/>
          </a:prstGeom>
        </p:spPr>
        <p:txBody>
          <a:bodyPr wrap="square">
            <a:spAutoFit/>
          </a:bodyPr>
          <a:lstStyle/>
          <a:p>
            <a:r>
              <a:rPr lang="en-US" altLang="zh-CN" sz="2400" dirty="0" smtClean="0">
                <a:latin typeface="华文行楷" pitchFamily="2" charset="-122"/>
                <a:ea typeface="华文行楷" pitchFamily="2" charset="-122"/>
              </a:rPr>
              <a:t>2.</a:t>
            </a:r>
            <a:r>
              <a:rPr lang="zh-CN" altLang="en-US" sz="2400" dirty="0">
                <a:latin typeface="华文行楷" pitchFamily="2" charset="-122"/>
                <a:ea typeface="华文行楷" pitchFamily="2" charset="-122"/>
              </a:rPr>
              <a:t>声音引导系统</a:t>
            </a:r>
            <a:endParaRPr lang="zh-CN" altLang="zh-CN" sz="2400" dirty="0">
              <a:latin typeface="华文行楷" pitchFamily="2" charset="-122"/>
              <a:ea typeface="华文行楷" pitchFamily="2" charset="-122"/>
            </a:endParaRPr>
          </a:p>
          <a:p>
            <a:pPr lvl="0"/>
            <a:endParaRPr lang="zh-CN" altLang="zh-CN" sz="2400" dirty="0">
              <a:latin typeface="华文行楷" pitchFamily="2" charset="-122"/>
              <a:ea typeface="华文行楷" pitchFamily="2" charset="-122"/>
            </a:endParaRPr>
          </a:p>
        </p:txBody>
      </p:sp>
      <p:sp>
        <p:nvSpPr>
          <p:cNvPr id="4" name="矩形 3"/>
          <p:cNvSpPr/>
          <p:nvPr/>
        </p:nvSpPr>
        <p:spPr>
          <a:xfrm>
            <a:off x="179512" y="882586"/>
            <a:ext cx="8424936" cy="1200329"/>
          </a:xfrm>
          <a:prstGeom prst="rect">
            <a:avLst/>
          </a:prstGeom>
        </p:spPr>
        <p:txBody>
          <a:bodyPr wrap="square">
            <a:spAutoFit/>
          </a:bodyPr>
          <a:lstStyle/>
          <a:p>
            <a:pPr lvl="0"/>
            <a:r>
              <a:rPr lang="en-US" altLang="zh-CN" b="1" dirty="0" smtClean="0"/>
              <a:t>1.</a:t>
            </a:r>
            <a:r>
              <a:rPr lang="zh-CN" altLang="zh-CN" b="1" dirty="0" smtClean="0"/>
              <a:t>三</a:t>
            </a:r>
            <a:r>
              <a:rPr lang="zh-CN" altLang="zh-CN" b="1" dirty="0"/>
              <a:t>站测时差被动定位法</a:t>
            </a:r>
          </a:p>
          <a:p>
            <a:r>
              <a:rPr lang="zh-CN" altLang="zh-CN" dirty="0" smtClean="0"/>
              <a:t>设</a:t>
            </a:r>
            <a:r>
              <a:rPr lang="en-US" altLang="zh-CN" dirty="0"/>
              <a:t>A</a:t>
            </a:r>
            <a:r>
              <a:rPr lang="zh-CN" altLang="zh-CN" dirty="0"/>
              <a:t>站为主站，</a:t>
            </a:r>
            <a:r>
              <a:rPr lang="en-US" altLang="zh-CN" dirty="0"/>
              <a:t>B</a:t>
            </a:r>
            <a:r>
              <a:rPr lang="zh-CN" altLang="zh-CN" dirty="0"/>
              <a:t>、</a:t>
            </a:r>
            <a:r>
              <a:rPr lang="en-US" altLang="zh-CN" dirty="0"/>
              <a:t>C</a:t>
            </a:r>
            <a:r>
              <a:rPr lang="zh-CN" altLang="zh-CN" dirty="0"/>
              <a:t>站为从站，</a:t>
            </a:r>
            <a:r>
              <a:rPr lang="en-US" altLang="zh-CN" dirty="0"/>
              <a:t>S</a:t>
            </a:r>
            <a:r>
              <a:rPr lang="zh-CN" altLang="zh-CN" dirty="0"/>
              <a:t>为</a:t>
            </a:r>
            <a:r>
              <a:rPr lang="zh-CN" altLang="zh-CN" dirty="0" smtClean="0"/>
              <a:t>服务对象</a:t>
            </a:r>
            <a:r>
              <a:rPr lang="zh-CN" altLang="zh-CN" dirty="0"/>
              <a:t>。</a:t>
            </a:r>
          </a:p>
          <a:p>
            <a:r>
              <a:rPr lang="zh-CN" altLang="zh-CN" dirty="0" smtClean="0"/>
              <a:t>设</a:t>
            </a:r>
            <a:r>
              <a:rPr lang="zh-CN" altLang="zh-CN" dirty="0"/>
              <a:t>目标在某一个时段发出了音频脉冲信号，如图</a:t>
            </a:r>
            <a:r>
              <a:rPr lang="en-US" altLang="zh-CN" dirty="0"/>
              <a:t>2.1.2</a:t>
            </a:r>
            <a:r>
              <a:rPr lang="zh-CN" altLang="zh-CN" dirty="0"/>
              <a:t>所示，三站</a:t>
            </a:r>
            <a:r>
              <a:rPr lang="en-US" altLang="zh-CN" dirty="0"/>
              <a:t>A</a:t>
            </a:r>
            <a:r>
              <a:rPr lang="zh-CN" altLang="zh-CN" dirty="0"/>
              <a:t>、</a:t>
            </a:r>
            <a:r>
              <a:rPr lang="en-US" altLang="zh-CN" dirty="0"/>
              <a:t>B</a:t>
            </a:r>
            <a:r>
              <a:rPr lang="zh-CN" altLang="zh-CN" dirty="0"/>
              <a:t>、</a:t>
            </a:r>
            <a:r>
              <a:rPr lang="en-US" altLang="zh-CN" dirty="0"/>
              <a:t>C</a:t>
            </a:r>
            <a:r>
              <a:rPr lang="zh-CN" altLang="zh-CN" dirty="0"/>
              <a:t>接受此信号后，经放大、滤波、整形后统一传输给主站</a:t>
            </a:r>
            <a:r>
              <a:rPr lang="en-US" altLang="zh-CN" dirty="0"/>
              <a:t>A</a:t>
            </a:r>
            <a:r>
              <a:rPr lang="zh-CN" altLang="zh-CN" dirty="0" smtClean="0"/>
              <a:t>。</a:t>
            </a:r>
            <a:endParaRPr lang="zh-CN" altLang="zh-CN" dirty="0"/>
          </a:p>
        </p:txBody>
      </p:sp>
      <p:pic>
        <p:nvPicPr>
          <p:cNvPr id="35842" name="Picture 2" descr="未命名"/>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1973" y="2204864"/>
            <a:ext cx="6768005" cy="3119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7" name="对象 6"/>
          <p:cNvGraphicFramePr>
            <a:graphicFrameLocks noChangeAspect="1"/>
          </p:cNvGraphicFramePr>
          <p:nvPr>
            <p:extLst>
              <p:ext uri="{D42A27DB-BD31-4B8C-83A1-F6EECF244321}">
                <p14:modId xmlns:p14="http://schemas.microsoft.com/office/powerpoint/2010/main" val="2100822992"/>
              </p:ext>
            </p:extLst>
          </p:nvPr>
        </p:nvGraphicFramePr>
        <p:xfrm>
          <a:off x="1520825" y="5589588"/>
          <a:ext cx="5670550" cy="1152525"/>
        </p:xfrm>
        <a:graphic>
          <a:graphicData uri="http://schemas.openxmlformats.org/presentationml/2006/ole">
            <mc:AlternateContent xmlns:mc="http://schemas.openxmlformats.org/markup-compatibility/2006">
              <mc:Choice xmlns:v="urn:schemas-microsoft-com:vml" Requires="v">
                <p:oleObj spid="_x0000_s55352" name="公式" r:id="rId4" imgW="5689440" imgH="1143000" progId="Equation.3">
                  <p:embed/>
                </p:oleObj>
              </mc:Choice>
              <mc:Fallback>
                <p:oleObj name="公式" r:id="rId4" imgW="5689440" imgH="1143000" progId="Equation.3">
                  <p:embed/>
                  <p:pic>
                    <p:nvPicPr>
                      <p:cNvPr id="0" name=""/>
                      <p:cNvPicPr>
                        <a:picLocks noChangeAspect="1" noChangeArrowheads="1"/>
                      </p:cNvPicPr>
                      <p:nvPr/>
                    </p:nvPicPr>
                    <p:blipFill>
                      <a:blip r:embed="rId5"/>
                      <a:srcRect/>
                      <a:stretch>
                        <a:fillRect/>
                      </a:stretch>
                    </p:blipFill>
                    <p:spPr bwMode="auto">
                      <a:xfrm>
                        <a:off x="1520825" y="5589588"/>
                        <a:ext cx="5670550" cy="1152525"/>
                      </a:xfrm>
                      <a:prstGeom prst="rect">
                        <a:avLst/>
                      </a:prstGeom>
                      <a:noFill/>
                    </p:spPr>
                  </p:pic>
                </p:oleObj>
              </mc:Fallback>
            </mc:AlternateContent>
          </a:graphicData>
        </a:graphic>
      </p:graphicFrame>
      <p:pic>
        <p:nvPicPr>
          <p:cNvPr id="13"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126413" y="50006"/>
            <a:ext cx="1017587" cy="1011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6645442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6" name="Picture 2" descr="C:\Users\enen\Desktop\图片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8751" y="802613"/>
            <a:ext cx="4378325" cy="5000625"/>
          </a:xfrm>
          <a:prstGeom prst="rect">
            <a:avLst/>
          </a:prstGeom>
          <a:noFill/>
          <a:extLst>
            <a:ext uri="{909E8E84-426E-40DD-AFC4-6F175D3DCCD1}">
              <a14:hiddenFill xmlns:a14="http://schemas.microsoft.com/office/drawing/2010/main">
                <a:solidFill>
                  <a:srgbClr val="FFFFFF"/>
                </a:solidFill>
              </a14:hiddenFill>
            </a:ext>
          </a:extLst>
        </p:spPr>
      </p:pic>
      <p:sp>
        <p:nvSpPr>
          <p:cNvPr id="7177" name="TextBox 5" hidden="1"/>
          <p:cNvSpPr txBox="1">
            <a:spLocks noChangeArrowheads="1"/>
          </p:cNvSpPr>
          <p:nvPr/>
        </p:nvSpPr>
        <p:spPr bwMode="auto">
          <a:xfrm>
            <a:off x="1939925" y="1954213"/>
            <a:ext cx="1943100" cy="369887"/>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78" name="矩形 6" hidden="1"/>
          <p:cNvSpPr>
            <a:spLocks noChangeArrowheads="1"/>
          </p:cNvSpPr>
          <p:nvPr/>
        </p:nvSpPr>
        <p:spPr bwMode="auto">
          <a:xfrm>
            <a:off x="1939925" y="3025775"/>
            <a:ext cx="1471613" cy="646113"/>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79" name="矩形 7" hidden="1"/>
          <p:cNvSpPr>
            <a:spLocks noChangeArrowheads="1"/>
          </p:cNvSpPr>
          <p:nvPr/>
        </p:nvSpPr>
        <p:spPr bwMode="auto">
          <a:xfrm>
            <a:off x="2011363" y="4240213"/>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80" name="矩形 8" hidden="1"/>
          <p:cNvSpPr>
            <a:spLocks noChangeArrowheads="1"/>
          </p:cNvSpPr>
          <p:nvPr/>
        </p:nvSpPr>
        <p:spPr bwMode="auto">
          <a:xfrm>
            <a:off x="2011363" y="5526088"/>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cxnSp>
        <p:nvCxnSpPr>
          <p:cNvPr id="20" name="直接连接符 19"/>
          <p:cNvCxnSpPr/>
          <p:nvPr/>
        </p:nvCxnSpPr>
        <p:spPr>
          <a:xfrm>
            <a:off x="0" y="500063"/>
            <a:ext cx="7429500" cy="1587"/>
          </a:xfrm>
          <a:prstGeom prst="line">
            <a:avLst/>
          </a:prstGeom>
          <a:ln w="15875">
            <a:solidFill>
              <a:srgbClr val="00417C"/>
            </a:solidFill>
            <a:prstDash val="dash"/>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30622" y="30079"/>
            <a:ext cx="4325354" cy="830997"/>
          </a:xfrm>
          <a:prstGeom prst="rect">
            <a:avLst/>
          </a:prstGeom>
        </p:spPr>
        <p:txBody>
          <a:bodyPr wrap="square">
            <a:spAutoFit/>
          </a:bodyPr>
          <a:lstStyle/>
          <a:p>
            <a:r>
              <a:rPr lang="en-US" altLang="zh-CN" sz="2400" dirty="0" smtClean="0">
                <a:latin typeface="华文行楷" pitchFamily="2" charset="-122"/>
                <a:ea typeface="华文行楷" pitchFamily="2" charset="-122"/>
              </a:rPr>
              <a:t>2.</a:t>
            </a:r>
            <a:r>
              <a:rPr lang="zh-CN" altLang="en-US" sz="2400" dirty="0">
                <a:latin typeface="华文行楷" pitchFamily="2" charset="-122"/>
                <a:ea typeface="华文行楷" pitchFamily="2" charset="-122"/>
              </a:rPr>
              <a:t>声音引导系统</a:t>
            </a:r>
            <a:endParaRPr lang="zh-CN" altLang="zh-CN" sz="2400" dirty="0">
              <a:latin typeface="华文行楷" pitchFamily="2" charset="-122"/>
              <a:ea typeface="华文行楷" pitchFamily="2" charset="-122"/>
            </a:endParaRPr>
          </a:p>
          <a:p>
            <a:pPr lvl="0"/>
            <a:endParaRPr lang="zh-CN" altLang="zh-CN" sz="2400" dirty="0">
              <a:latin typeface="华文行楷" pitchFamily="2" charset="-122"/>
              <a:ea typeface="华文行楷" pitchFamily="2" charset="-122"/>
            </a:endParaRPr>
          </a:p>
        </p:txBody>
      </p:sp>
      <p:sp>
        <p:nvSpPr>
          <p:cNvPr id="4" name="矩形 3"/>
          <p:cNvSpPr/>
          <p:nvPr/>
        </p:nvSpPr>
        <p:spPr>
          <a:xfrm>
            <a:off x="179512" y="690546"/>
            <a:ext cx="6264696" cy="646331"/>
          </a:xfrm>
          <a:prstGeom prst="rect">
            <a:avLst/>
          </a:prstGeom>
          <a:solidFill>
            <a:schemeClr val="bg1"/>
          </a:solidFill>
          <a:ln>
            <a:noFill/>
          </a:ln>
        </p:spPr>
        <p:style>
          <a:lnRef idx="1">
            <a:schemeClr val="dk1"/>
          </a:lnRef>
          <a:fillRef idx="2">
            <a:schemeClr val="dk1"/>
          </a:fillRef>
          <a:effectRef idx="1">
            <a:schemeClr val="dk1"/>
          </a:effectRef>
          <a:fontRef idx="minor">
            <a:schemeClr val="dk1"/>
          </a:fontRef>
        </p:style>
        <p:txBody>
          <a:bodyPr wrap="square">
            <a:spAutoFit/>
          </a:bodyPr>
          <a:lstStyle/>
          <a:p>
            <a:r>
              <a:rPr lang="en-US" altLang="zh-CN" b="1" dirty="0" smtClean="0"/>
              <a:t>2. </a:t>
            </a:r>
            <a:r>
              <a:rPr lang="zh-CN" altLang="zh-CN" b="1" dirty="0" smtClean="0"/>
              <a:t>两站测距定位法</a:t>
            </a:r>
          </a:p>
          <a:p>
            <a:r>
              <a:rPr lang="zh-CN" altLang="zh-CN" dirty="0" smtClean="0"/>
              <a:t>若能测得</a:t>
            </a:r>
            <a:r>
              <a:rPr lang="en-US" altLang="zh-CN" dirty="0" smtClean="0"/>
              <a:t>A</a:t>
            </a:r>
            <a:r>
              <a:rPr lang="zh-CN" altLang="zh-CN" dirty="0" smtClean="0"/>
              <a:t>、</a:t>
            </a:r>
            <a:r>
              <a:rPr lang="en-US" altLang="zh-CN" dirty="0" smtClean="0"/>
              <a:t>S</a:t>
            </a:r>
            <a:r>
              <a:rPr lang="zh-CN" altLang="zh-CN" dirty="0" smtClean="0"/>
              <a:t>两点之间声波传播的时间</a:t>
            </a:r>
            <a:r>
              <a:rPr lang="en-US" altLang="zh-CN" dirty="0" smtClean="0"/>
              <a:t>ta,</a:t>
            </a:r>
            <a:r>
              <a:rPr lang="zh-CN" altLang="zh-CN" dirty="0" smtClean="0"/>
              <a:t>则</a:t>
            </a:r>
            <a:r>
              <a:rPr lang="en-US" altLang="zh-CN" dirty="0" smtClean="0"/>
              <a:t>A,S</a:t>
            </a:r>
            <a:r>
              <a:rPr lang="zh-CN" altLang="zh-CN" dirty="0" smtClean="0"/>
              <a:t>两点距离为</a:t>
            </a:r>
            <a:endParaRPr lang="zh-CN" altLang="zh-CN" dirty="0"/>
          </a:p>
        </p:txBody>
      </p:sp>
      <p:sp>
        <p:nvSpPr>
          <p:cNvPr id="6" name="矩形 5"/>
          <p:cNvSpPr/>
          <p:nvPr/>
        </p:nvSpPr>
        <p:spPr>
          <a:xfrm>
            <a:off x="151981" y="1988840"/>
            <a:ext cx="1172116" cy="369332"/>
          </a:xfrm>
          <a:prstGeom prst="rect">
            <a:avLst/>
          </a:prstGeom>
        </p:spPr>
        <p:txBody>
          <a:bodyPr wrap="none">
            <a:spAutoFit/>
          </a:bodyPr>
          <a:lstStyle/>
          <a:p>
            <a:r>
              <a:rPr lang="zh-CN" altLang="zh-CN" dirty="0"/>
              <a:t> 同理可得</a:t>
            </a:r>
          </a:p>
        </p:txBody>
      </p:sp>
      <p:sp>
        <p:nvSpPr>
          <p:cNvPr id="8" name="矩形 7"/>
          <p:cNvSpPr/>
          <p:nvPr/>
        </p:nvSpPr>
        <p:spPr>
          <a:xfrm>
            <a:off x="395536" y="2891227"/>
            <a:ext cx="3121367" cy="369332"/>
          </a:xfrm>
          <a:prstGeom prst="rect">
            <a:avLst/>
          </a:prstGeom>
        </p:spPr>
        <p:txBody>
          <a:bodyPr wrap="none">
            <a:spAutoFit/>
          </a:bodyPr>
          <a:lstStyle/>
          <a:p>
            <a:r>
              <a:rPr lang="zh-CN" altLang="zh-CN" dirty="0"/>
              <a:t>在Δ</a:t>
            </a:r>
            <a:r>
              <a:rPr lang="en-US" altLang="zh-CN" dirty="0"/>
              <a:t>ABC</a:t>
            </a:r>
            <a:r>
              <a:rPr lang="zh-CN" altLang="zh-CN" dirty="0"/>
              <a:t>中，已知三边，可求</a:t>
            </a:r>
          </a:p>
        </p:txBody>
      </p:sp>
      <p:sp>
        <p:nvSpPr>
          <p:cNvPr id="9" name="Rectangle 12"/>
          <p:cNvSpPr>
            <a:spLocks noChangeArrowheads="1"/>
          </p:cNvSpPr>
          <p:nvPr/>
        </p:nvSpPr>
        <p:spPr bwMode="auto">
          <a:xfrm>
            <a:off x="152400" y="152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11" name="Group 1"/>
          <p:cNvGrpSpPr>
            <a:grpSpLocks/>
          </p:cNvGrpSpPr>
          <p:nvPr/>
        </p:nvGrpSpPr>
        <p:grpSpPr bwMode="auto">
          <a:xfrm>
            <a:off x="30293" y="3622252"/>
            <a:ext cx="4844840" cy="1106412"/>
            <a:chOff x="1033" y="0"/>
            <a:chExt cx="4908" cy="1018"/>
          </a:xfrm>
        </p:grpSpPr>
        <p:sp>
          <p:nvSpPr>
            <p:cNvPr id="13" name="Line 10"/>
            <p:cNvSpPr>
              <a:spLocks noChangeShapeType="1"/>
            </p:cNvSpPr>
            <p:nvPr/>
          </p:nvSpPr>
          <p:spPr bwMode="auto">
            <a:xfrm>
              <a:off x="2348" y="407"/>
              <a:ext cx="2505" cy="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sz="2000"/>
            </a:p>
          </p:txBody>
        </p:sp>
        <p:sp>
          <p:nvSpPr>
            <p:cNvPr id="14" name="Text Box 9"/>
            <p:cNvSpPr txBox="1">
              <a:spLocks noChangeArrowheads="1"/>
            </p:cNvSpPr>
            <p:nvPr/>
          </p:nvSpPr>
          <p:spPr bwMode="auto">
            <a:xfrm>
              <a:off x="1033" y="203"/>
              <a:ext cx="2504" cy="815"/>
            </a:xfrm>
            <a:prstGeom prst="rect">
              <a:avLst/>
            </a:prstGeom>
            <a:solidFill>
              <a:srgbClr val="FFFFFF">
                <a:alpha val="0"/>
              </a:srgbClr>
            </a:solidFill>
            <a:ln w="9525">
              <a:solidFill>
                <a:srgbClr val="FFFFFF"/>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err="1" smtClean="0">
                  <a:ln>
                    <a:noFill/>
                  </a:ln>
                  <a:solidFill>
                    <a:schemeClr val="tx1"/>
                  </a:solidFill>
                  <a:effectLst/>
                  <a:latin typeface="宋体" pitchFamily="2" charset="-122"/>
                  <a:ea typeface="宋体" pitchFamily="2" charset="-122"/>
                  <a:cs typeface="Times New Roman" pitchFamily="18" charset="0"/>
                </a:rPr>
                <a:t>cos∠SAB</a:t>
              </a:r>
              <a:r>
                <a:rPr kumimoji="0" lang="en-US" altLang="zh-CN" sz="20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a:t>
              </a:r>
              <a:endParaRPr kumimoji="0" lang="en-US" altLang="zh-CN" sz="20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5" name="Text Box 8"/>
            <p:cNvSpPr txBox="1">
              <a:spLocks noChangeArrowheads="1"/>
            </p:cNvSpPr>
            <p:nvPr/>
          </p:nvSpPr>
          <p:spPr bwMode="auto">
            <a:xfrm>
              <a:off x="2348" y="0"/>
              <a:ext cx="2504" cy="407"/>
            </a:xfrm>
            <a:prstGeom prst="rect">
              <a:avLst/>
            </a:prstGeom>
            <a:solidFill>
              <a:srgbClr val="FFFFFF"/>
            </a:solidFill>
            <a:ln w="9525">
              <a:solidFill>
                <a:srgbClr val="FFFFFF"/>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AS²+AB²-BS²</a:t>
              </a:r>
              <a:endParaRPr kumimoji="0" lang="en-US" altLang="zh-CN" sz="20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6" name="Text Box 7"/>
            <p:cNvSpPr txBox="1">
              <a:spLocks noChangeArrowheads="1"/>
            </p:cNvSpPr>
            <p:nvPr/>
          </p:nvSpPr>
          <p:spPr bwMode="auto">
            <a:xfrm>
              <a:off x="2348" y="407"/>
              <a:ext cx="2505" cy="409"/>
            </a:xfrm>
            <a:prstGeom prst="rect">
              <a:avLst/>
            </a:prstGeom>
            <a:solidFill>
              <a:srgbClr val="FFFFFF"/>
            </a:solidFill>
            <a:ln w="9525">
              <a:solidFill>
                <a:srgbClr val="FFFFFF"/>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2·AS·AB</a:t>
              </a:r>
              <a:endParaRPr kumimoji="0" lang="en-US" altLang="zh-CN" sz="20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7" name="Line 6"/>
            <p:cNvSpPr>
              <a:spLocks noChangeShapeType="1"/>
            </p:cNvSpPr>
            <p:nvPr/>
          </p:nvSpPr>
          <p:spPr bwMode="auto">
            <a:xfrm>
              <a:off x="2348" y="407"/>
              <a:ext cx="1721"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sz="2000"/>
            </a:p>
          </p:txBody>
        </p:sp>
        <p:sp>
          <p:nvSpPr>
            <p:cNvPr id="18" name="Text Box 5"/>
            <p:cNvSpPr txBox="1">
              <a:spLocks noChangeArrowheads="1"/>
            </p:cNvSpPr>
            <p:nvPr/>
          </p:nvSpPr>
          <p:spPr bwMode="auto">
            <a:xfrm>
              <a:off x="4069" y="213"/>
              <a:ext cx="474" cy="543"/>
            </a:xfrm>
            <a:prstGeom prst="rect">
              <a:avLst/>
            </a:prstGeom>
            <a:solidFill>
              <a:srgbClr val="FFFFFF"/>
            </a:solidFill>
            <a:ln w="9525">
              <a:solidFill>
                <a:srgbClr val="FFFFFF"/>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a:t>
              </a:r>
              <a:endParaRPr kumimoji="0" lang="en-US" altLang="zh-CN" sz="20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9" name="Text Box 4"/>
            <p:cNvSpPr txBox="1">
              <a:spLocks noChangeArrowheads="1"/>
            </p:cNvSpPr>
            <p:nvPr/>
          </p:nvSpPr>
          <p:spPr bwMode="auto">
            <a:xfrm>
              <a:off x="4383" y="0"/>
              <a:ext cx="1558" cy="542"/>
            </a:xfrm>
            <a:prstGeom prst="rect">
              <a:avLst/>
            </a:prstGeom>
            <a:solidFill>
              <a:srgbClr val="FFFFFF"/>
            </a:solidFill>
            <a:ln w="9525">
              <a:solidFill>
                <a:srgbClr val="FFFFFF"/>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SA²+1-SB²</a:t>
              </a:r>
              <a:endParaRPr kumimoji="0" lang="en-US" altLang="zh-CN" sz="20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21" name="Text Box 3"/>
            <p:cNvSpPr txBox="1">
              <a:spLocks noChangeArrowheads="1"/>
            </p:cNvSpPr>
            <p:nvPr/>
          </p:nvSpPr>
          <p:spPr bwMode="auto">
            <a:xfrm>
              <a:off x="4539" y="407"/>
              <a:ext cx="783" cy="409"/>
            </a:xfrm>
            <a:prstGeom prst="rect">
              <a:avLst/>
            </a:prstGeom>
            <a:solidFill>
              <a:srgbClr val="FFFFFF"/>
            </a:solidFill>
            <a:ln w="9525">
              <a:solidFill>
                <a:srgbClr val="FFFFFF"/>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0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2SA</a:t>
              </a:r>
              <a:endParaRPr kumimoji="0" lang="en-US" altLang="zh-CN" sz="20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22" name="Line 2"/>
            <p:cNvSpPr>
              <a:spLocks noChangeShapeType="1"/>
            </p:cNvSpPr>
            <p:nvPr/>
          </p:nvSpPr>
          <p:spPr bwMode="auto">
            <a:xfrm>
              <a:off x="4383" y="407"/>
              <a:ext cx="1252"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sz="2000"/>
            </a:p>
          </p:txBody>
        </p:sp>
      </p:grpSp>
      <p:sp>
        <p:nvSpPr>
          <p:cNvPr id="24" name="矩形 23"/>
          <p:cNvSpPr/>
          <p:nvPr/>
        </p:nvSpPr>
        <p:spPr>
          <a:xfrm>
            <a:off x="2683264" y="4598800"/>
            <a:ext cx="2031325" cy="369332"/>
          </a:xfrm>
          <a:prstGeom prst="rect">
            <a:avLst/>
          </a:prstGeom>
        </p:spPr>
        <p:txBody>
          <a:bodyPr wrap="none">
            <a:spAutoFit/>
          </a:bodyPr>
          <a:lstStyle/>
          <a:p>
            <a:r>
              <a:rPr lang="en-US" altLang="zh-CN" dirty="0"/>
              <a:t>AE=</a:t>
            </a:r>
            <a:r>
              <a:rPr lang="en-US" altLang="zh-CN" dirty="0" err="1"/>
              <a:t>Sacos</a:t>
            </a:r>
            <a:r>
              <a:rPr lang="zh-CN" altLang="zh-CN" dirty="0"/>
              <a:t>∠</a:t>
            </a:r>
            <a:r>
              <a:rPr lang="en-US" altLang="zh-CN" dirty="0"/>
              <a:t>SAB	</a:t>
            </a:r>
            <a:endParaRPr lang="zh-CN" altLang="zh-CN" dirty="0"/>
          </a:p>
        </p:txBody>
      </p:sp>
      <p:sp>
        <p:nvSpPr>
          <p:cNvPr id="25" name="矩形 24"/>
          <p:cNvSpPr/>
          <p:nvPr/>
        </p:nvSpPr>
        <p:spPr>
          <a:xfrm>
            <a:off x="342504" y="4598800"/>
            <a:ext cx="2159566" cy="369332"/>
          </a:xfrm>
          <a:prstGeom prst="rect">
            <a:avLst/>
          </a:prstGeom>
        </p:spPr>
        <p:txBody>
          <a:bodyPr wrap="none">
            <a:spAutoFit/>
          </a:bodyPr>
          <a:lstStyle/>
          <a:p>
            <a:r>
              <a:rPr lang="en-US" altLang="zh-CN" dirty="0"/>
              <a:t>h=SE=</a:t>
            </a:r>
            <a:r>
              <a:rPr lang="en-US" altLang="zh-CN" dirty="0" err="1"/>
              <a:t>Sasin</a:t>
            </a:r>
            <a:r>
              <a:rPr lang="zh-CN" altLang="zh-CN" dirty="0"/>
              <a:t>∠</a:t>
            </a:r>
            <a:r>
              <a:rPr lang="en-US" altLang="zh-CN" dirty="0"/>
              <a:t>SAB</a:t>
            </a:r>
            <a:endParaRPr lang="zh-CN" altLang="zh-CN" dirty="0"/>
          </a:p>
        </p:txBody>
      </p:sp>
      <p:graphicFrame>
        <p:nvGraphicFramePr>
          <p:cNvPr id="26" name="表格 25"/>
          <p:cNvGraphicFramePr>
            <a:graphicFrameLocks noGrp="1"/>
          </p:cNvGraphicFramePr>
          <p:nvPr>
            <p:extLst>
              <p:ext uri="{D42A27DB-BD31-4B8C-83A1-F6EECF244321}">
                <p14:modId xmlns:p14="http://schemas.microsoft.com/office/powerpoint/2010/main" val="3084314853"/>
              </p:ext>
            </p:extLst>
          </p:nvPr>
        </p:nvGraphicFramePr>
        <p:xfrm>
          <a:off x="395536" y="5085184"/>
          <a:ext cx="1311084" cy="609600"/>
        </p:xfrm>
        <a:graphic>
          <a:graphicData uri="http://schemas.openxmlformats.org/drawingml/2006/table">
            <a:tbl>
              <a:tblPr>
                <a:tableStyleId>{5C22544A-7EE6-4342-B048-85BDC9FD1C3A}</a:tableStyleId>
              </a:tblPr>
              <a:tblGrid>
                <a:gridCol w="1311084"/>
              </a:tblGrid>
              <a:tr h="141352">
                <a:tc>
                  <a:txBody>
                    <a:bodyPr/>
                    <a:lstStyle/>
                    <a:p>
                      <a:pPr algn="l">
                        <a:spcAft>
                          <a:spcPts val="0"/>
                        </a:spcAft>
                      </a:pPr>
                      <a:r>
                        <a:rPr lang="zh-CN" sz="2000" kern="100" dirty="0">
                          <a:effectLst/>
                        </a:rPr>
                        <a:t>χ</a:t>
                      </a:r>
                      <a:r>
                        <a:rPr lang="en-US" sz="2000" kern="100" dirty="0" smtClean="0">
                          <a:effectLst/>
                        </a:rPr>
                        <a:t>=AE-0.5</a:t>
                      </a:r>
                      <a:endParaRPr lang="zh-CN" sz="1400" kern="100" dirty="0">
                        <a:effectLst/>
                        <a:latin typeface="Times New Roman"/>
                        <a:ea typeface="宋体"/>
                      </a:endParaRPr>
                    </a:p>
                  </a:txBody>
                  <a:tcPr marL="68580" marR="68580" marT="0" marB="0">
                    <a:solidFill>
                      <a:schemeClr val="bg1"/>
                    </a:solidFill>
                  </a:tcPr>
                </a:tc>
              </a:tr>
              <a:tr h="290696">
                <a:tc>
                  <a:txBody>
                    <a:bodyPr/>
                    <a:lstStyle/>
                    <a:p>
                      <a:pPr algn="l">
                        <a:spcAft>
                          <a:spcPts val="0"/>
                        </a:spcAft>
                      </a:pPr>
                      <a:r>
                        <a:rPr lang="zh-CN" sz="2000" kern="100" dirty="0">
                          <a:effectLst/>
                        </a:rPr>
                        <a:t>у</a:t>
                      </a:r>
                      <a:r>
                        <a:rPr lang="en-US" sz="2000" kern="100" dirty="0">
                          <a:effectLst/>
                        </a:rPr>
                        <a:t>=SE-0.5                             </a:t>
                      </a:r>
                      <a:endParaRPr lang="zh-CN" sz="1400" kern="100" dirty="0">
                        <a:effectLst/>
                        <a:latin typeface="Times New Roman"/>
                        <a:ea typeface="宋体"/>
                      </a:endParaRPr>
                    </a:p>
                  </a:txBody>
                  <a:tcPr marL="68580" marR="68580" marT="0" marB="0">
                    <a:solidFill>
                      <a:schemeClr val="bg1"/>
                    </a:solidFill>
                  </a:tcPr>
                </a:tc>
              </a:tr>
            </a:tbl>
          </a:graphicData>
        </a:graphic>
      </p:graphicFrame>
      <p:sp>
        <p:nvSpPr>
          <p:cNvPr id="27" name="矩形 26"/>
          <p:cNvSpPr/>
          <p:nvPr/>
        </p:nvSpPr>
        <p:spPr>
          <a:xfrm>
            <a:off x="336490" y="5803238"/>
            <a:ext cx="6107718" cy="923330"/>
          </a:xfrm>
          <a:prstGeom prst="rect">
            <a:avLst/>
          </a:prstGeom>
          <a:solidFill>
            <a:schemeClr val="bg1"/>
          </a:solidFill>
          <a:ln>
            <a:noFill/>
          </a:ln>
        </p:spPr>
        <p:style>
          <a:lnRef idx="1">
            <a:schemeClr val="dk1"/>
          </a:lnRef>
          <a:fillRef idx="2">
            <a:schemeClr val="dk1"/>
          </a:fillRef>
          <a:effectRef idx="1">
            <a:schemeClr val="dk1"/>
          </a:effectRef>
          <a:fontRef idx="minor">
            <a:schemeClr val="dk1"/>
          </a:fontRef>
        </p:style>
        <p:txBody>
          <a:bodyPr wrap="square">
            <a:spAutoFit/>
          </a:bodyPr>
          <a:lstStyle/>
          <a:p>
            <a:r>
              <a:rPr lang="en-US" altLang="zh-CN" dirty="0" smtClean="0"/>
              <a:t>     </a:t>
            </a:r>
            <a:r>
              <a:rPr lang="zh-CN" altLang="zh-CN" dirty="0" smtClean="0"/>
              <a:t>再</a:t>
            </a:r>
            <a:r>
              <a:rPr lang="zh-CN" altLang="zh-CN" dirty="0"/>
              <a:t>利用</a:t>
            </a:r>
            <a:r>
              <a:rPr lang="en-US" altLang="zh-CN" dirty="0"/>
              <a:t>(CS=</a:t>
            </a:r>
            <a:r>
              <a:rPr lang="en-US" altLang="zh-CN" dirty="0" err="1"/>
              <a:t>Sc</a:t>
            </a:r>
            <a:r>
              <a:rPr lang="en-US" altLang="zh-CN" dirty="0"/>
              <a:t>=</a:t>
            </a:r>
            <a:r>
              <a:rPr lang="en-US" altLang="zh-CN" dirty="0" err="1"/>
              <a:t>tc</a:t>
            </a:r>
            <a:r>
              <a:rPr lang="zh-CN" altLang="zh-CN" dirty="0"/>
              <a:t>·</a:t>
            </a:r>
            <a:r>
              <a:rPr lang="en-US" altLang="zh-CN" dirty="0"/>
              <a:t>C)</a:t>
            </a:r>
            <a:r>
              <a:rPr lang="zh-CN" altLang="zh-CN" dirty="0"/>
              <a:t>多余信息量，</a:t>
            </a:r>
            <a:r>
              <a:rPr lang="zh-CN" altLang="zh-CN" dirty="0" smtClean="0"/>
              <a:t>用平均值</a:t>
            </a:r>
            <a:r>
              <a:rPr lang="zh-CN" altLang="zh-CN" dirty="0"/>
              <a:t>方法提高定位精度。若进行多次测量</a:t>
            </a:r>
            <a:r>
              <a:rPr lang="zh-CN" altLang="zh-CN" dirty="0" smtClean="0"/>
              <a:t>，利用</a:t>
            </a:r>
            <a:r>
              <a:rPr lang="zh-CN" altLang="zh-CN" dirty="0"/>
              <a:t>数据处理方法可进一步提高定位精度。</a:t>
            </a:r>
          </a:p>
        </p:txBody>
      </p:sp>
      <p:pic>
        <p:nvPicPr>
          <p:cNvPr id="3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26413" y="50006"/>
            <a:ext cx="1017587" cy="1011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mc:AlternateContent xmlns:mc="http://schemas.openxmlformats.org/markup-compatibility/2006" xmlns:a14="http://schemas.microsoft.com/office/drawing/2010/main">
        <mc:Choice Requires="a14">
          <p:sp>
            <p:nvSpPr>
              <p:cNvPr id="3" name="矩形 2"/>
              <p:cNvSpPr/>
              <p:nvPr/>
            </p:nvSpPr>
            <p:spPr>
              <a:xfrm>
                <a:off x="801299" y="1503318"/>
                <a:ext cx="2002343"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m:rPr>
                          <m:nor/>
                        </m:rPr>
                        <a:rPr lang="zh-CN" altLang="en-US"/>
                        <m:t>AS</m:t>
                      </m:r>
                      <m:r>
                        <m:rPr>
                          <m:nor/>
                        </m:rPr>
                        <a:rPr lang="zh-CN" altLang="en-US" i="1"/>
                        <m:t> </m:t>
                      </m:r>
                      <m:r>
                        <a:rPr lang="zh-CN" altLang="en-US">
                          <a:latin typeface="Cambria Math"/>
                        </a:rPr>
                        <m:t>=</m:t>
                      </m:r>
                      <m:sSub>
                        <m:sSubPr>
                          <m:ctrlPr>
                            <a:rPr lang="zh-CN" altLang="en-US" i="1">
                              <a:latin typeface="Cambria Math"/>
                            </a:rPr>
                          </m:ctrlPr>
                        </m:sSubPr>
                        <m:e>
                          <m:r>
                            <m:rPr>
                              <m:nor/>
                            </m:rPr>
                            <a:rPr lang="zh-CN" altLang="en-US" i="1"/>
                            <m:t>S</m:t>
                          </m:r>
                        </m:e>
                        <m:sub>
                          <m:r>
                            <m:rPr>
                              <m:nor/>
                            </m:rPr>
                            <a:rPr lang="zh-CN" altLang="en-US" i="1"/>
                            <m:t>a</m:t>
                          </m:r>
                        </m:sub>
                      </m:sSub>
                      <m:r>
                        <a:rPr lang="zh-CN" altLang="en-US">
                          <a:latin typeface="Cambria Math"/>
                        </a:rPr>
                        <m:t>=</m:t>
                      </m:r>
                      <m:sSub>
                        <m:sSubPr>
                          <m:ctrlPr>
                            <a:rPr lang="zh-CN" altLang="en-US" i="1">
                              <a:latin typeface="Cambria Math"/>
                            </a:rPr>
                          </m:ctrlPr>
                        </m:sSubPr>
                        <m:e>
                          <m:r>
                            <m:rPr>
                              <m:nor/>
                            </m:rPr>
                            <a:rPr lang="zh-CN" altLang="en-US" i="1"/>
                            <m:t>t</m:t>
                          </m:r>
                        </m:e>
                        <m:sub>
                          <m:r>
                            <m:rPr>
                              <m:nor/>
                            </m:rPr>
                            <a:rPr lang="zh-CN" altLang="en-US" i="1"/>
                            <m:t>a</m:t>
                          </m:r>
                        </m:sub>
                      </m:sSub>
                      <m:r>
                        <a:rPr lang="zh-CN" altLang="en-US">
                          <a:latin typeface="Cambria Math"/>
                        </a:rPr>
                        <m:t>·</m:t>
                      </m:r>
                      <m:r>
                        <a:rPr lang="zh-CN" altLang="en-US" i="1">
                          <a:latin typeface="Cambria Math"/>
                        </a:rPr>
                        <m:t>𝜈</m:t>
                      </m:r>
                    </m:oMath>
                  </m:oMathPara>
                </a14:m>
                <a:endParaRPr lang="zh-CN" altLang="en-US" dirty="0"/>
              </a:p>
            </p:txBody>
          </p:sp>
        </mc:Choice>
        <mc:Fallback xmlns="">
          <p:sp>
            <p:nvSpPr>
              <p:cNvPr id="3" name="矩形 2"/>
              <p:cNvSpPr>
                <a:spLocks noRot="1" noChangeAspect="1" noMove="1" noResize="1" noEditPoints="1" noAdjustHandles="1" noChangeArrowheads="1" noChangeShapeType="1" noTextEdit="1"/>
              </p:cNvSpPr>
              <p:nvPr/>
            </p:nvSpPr>
            <p:spPr>
              <a:xfrm>
                <a:off x="801299" y="1503318"/>
                <a:ext cx="2002343" cy="369332"/>
              </a:xfrm>
              <a:prstGeom prst="rect">
                <a:avLst/>
              </a:prstGeom>
              <a:blipFill rotWithShape="1">
                <a:blip r:embed="rId4"/>
                <a:stretch>
                  <a:fillRect b="-3333"/>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0" name="矩形 9"/>
              <p:cNvSpPr/>
              <p:nvPr/>
            </p:nvSpPr>
            <p:spPr>
              <a:xfrm>
                <a:off x="787602" y="2358172"/>
                <a:ext cx="1947776" cy="396904"/>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zh-CN" altLang="en-US" i="1">
                              <a:latin typeface="Cambria Math"/>
                            </a:rPr>
                          </m:ctrlPr>
                        </m:sSubPr>
                        <m:e>
                          <m:r>
                            <m:rPr>
                              <m:nor/>
                            </m:rPr>
                            <a:rPr lang="zh-CN" altLang="en-US"/>
                            <m:t>B</m:t>
                          </m:r>
                        </m:e>
                        <m:sub>
                          <m:r>
                            <m:rPr>
                              <m:nor/>
                            </m:rPr>
                            <a:rPr lang="zh-CN" altLang="en-US" i="1"/>
                            <m:t>S</m:t>
                          </m:r>
                        </m:sub>
                      </m:sSub>
                      <m:r>
                        <a:rPr lang="zh-CN" altLang="en-US">
                          <a:latin typeface="Cambria Math"/>
                        </a:rPr>
                        <m:t>=</m:t>
                      </m:r>
                      <m:sSub>
                        <m:sSubPr>
                          <m:ctrlPr>
                            <a:rPr lang="zh-CN" altLang="en-US" i="1">
                              <a:latin typeface="Cambria Math"/>
                            </a:rPr>
                          </m:ctrlPr>
                        </m:sSubPr>
                        <m:e>
                          <m:r>
                            <m:rPr>
                              <m:nor/>
                            </m:rPr>
                            <a:rPr lang="zh-CN" altLang="en-US" i="1"/>
                            <m:t>S</m:t>
                          </m:r>
                        </m:e>
                        <m:sub>
                          <m:r>
                            <m:rPr>
                              <m:nor/>
                            </m:rPr>
                            <a:rPr lang="zh-CN" altLang="en-US" i="1"/>
                            <m:t>b</m:t>
                          </m:r>
                        </m:sub>
                      </m:sSub>
                      <m:r>
                        <a:rPr lang="zh-CN" altLang="en-US">
                          <a:latin typeface="Cambria Math"/>
                        </a:rPr>
                        <m:t>=</m:t>
                      </m:r>
                      <m:sSub>
                        <m:sSubPr>
                          <m:ctrlPr>
                            <a:rPr lang="zh-CN" altLang="en-US" i="1">
                              <a:latin typeface="Cambria Math"/>
                            </a:rPr>
                          </m:ctrlPr>
                        </m:sSubPr>
                        <m:e>
                          <m:r>
                            <m:rPr>
                              <m:nor/>
                            </m:rPr>
                            <a:rPr lang="zh-CN" altLang="en-US" i="1"/>
                            <m:t>t</m:t>
                          </m:r>
                        </m:e>
                        <m:sub>
                          <m:r>
                            <m:rPr>
                              <m:nor/>
                            </m:rPr>
                            <a:rPr lang="zh-CN" altLang="en-US" i="1"/>
                            <m:t>b</m:t>
                          </m:r>
                        </m:sub>
                      </m:sSub>
                      <m:r>
                        <a:rPr lang="zh-CN" altLang="en-US">
                          <a:latin typeface="Cambria Math"/>
                        </a:rPr>
                        <m:t>·</m:t>
                      </m:r>
                      <m:r>
                        <a:rPr lang="zh-CN" altLang="en-US" i="1">
                          <a:latin typeface="Cambria Math"/>
                        </a:rPr>
                        <m:t>𝜈</m:t>
                      </m:r>
                    </m:oMath>
                  </m:oMathPara>
                </a14:m>
                <a:endParaRPr lang="zh-CN" altLang="en-US" dirty="0"/>
              </a:p>
            </p:txBody>
          </p:sp>
        </mc:Choice>
        <mc:Fallback xmlns="">
          <p:sp>
            <p:nvSpPr>
              <p:cNvPr id="10" name="矩形 9"/>
              <p:cNvSpPr>
                <a:spLocks noRot="1" noChangeAspect="1" noMove="1" noResize="1" noEditPoints="1" noAdjustHandles="1" noChangeArrowheads="1" noChangeShapeType="1" noTextEdit="1"/>
              </p:cNvSpPr>
              <p:nvPr/>
            </p:nvSpPr>
            <p:spPr>
              <a:xfrm>
                <a:off x="787602" y="2358172"/>
                <a:ext cx="1947776" cy="396904"/>
              </a:xfrm>
              <a:prstGeom prst="rect">
                <a:avLst/>
              </a:prstGeom>
              <a:blipFill rotWithShape="1">
                <a:blip r:embed="rId5"/>
                <a:stretch>
                  <a:fillRect b="-7692"/>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98036651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51520" y="877025"/>
            <a:ext cx="8280920" cy="3139321"/>
          </a:xfrm>
          <a:prstGeom prst="rect">
            <a:avLst/>
          </a:prstGeom>
          <a:solidFill>
            <a:schemeClr val="bg1"/>
          </a:solidFill>
          <a:ln>
            <a:solidFill>
              <a:schemeClr val="bg1"/>
            </a:solidFill>
          </a:ln>
        </p:spPr>
        <p:style>
          <a:lnRef idx="1">
            <a:schemeClr val="dk1"/>
          </a:lnRef>
          <a:fillRef idx="2">
            <a:schemeClr val="dk1"/>
          </a:fillRef>
          <a:effectRef idx="1">
            <a:schemeClr val="dk1"/>
          </a:effectRef>
          <a:fontRef idx="minor">
            <a:schemeClr val="dk1"/>
          </a:fontRef>
        </p:style>
        <p:txBody>
          <a:bodyPr wrap="square">
            <a:spAutoFit/>
          </a:bodyPr>
          <a:lstStyle/>
          <a:p>
            <a:r>
              <a:rPr lang="en-US" altLang="zh-CN" b="1" dirty="0"/>
              <a:t>3</a:t>
            </a:r>
            <a:r>
              <a:rPr lang="zh-CN" altLang="zh-CN" b="1" dirty="0"/>
              <a:t>．到达时间</a:t>
            </a:r>
            <a:r>
              <a:rPr lang="zh-CN" altLang="zh-CN" b="1" dirty="0" smtClean="0"/>
              <a:t>比较</a:t>
            </a:r>
            <a:endParaRPr lang="zh-CN" altLang="zh-CN" b="1" dirty="0"/>
          </a:p>
          <a:p>
            <a:r>
              <a:rPr lang="en-US" altLang="zh-CN" dirty="0" smtClean="0"/>
              <a:t>     </a:t>
            </a:r>
            <a:r>
              <a:rPr lang="zh-CN" altLang="zh-CN" dirty="0" smtClean="0"/>
              <a:t>根据</a:t>
            </a:r>
            <a:r>
              <a:rPr lang="zh-CN" altLang="zh-CN" dirty="0"/>
              <a:t>题目基本要求，小车放置在</a:t>
            </a:r>
            <a:r>
              <a:rPr lang="en-US" altLang="zh-CN" dirty="0"/>
              <a:t>y</a:t>
            </a:r>
            <a:r>
              <a:rPr lang="zh-CN" altLang="zh-CN" dirty="0"/>
              <a:t>轴右侧某位置，且车身正对</a:t>
            </a:r>
            <a:r>
              <a:rPr lang="en-US" altLang="zh-CN" dirty="0"/>
              <a:t>y</a:t>
            </a:r>
            <a:r>
              <a:rPr lang="zh-CN" altLang="zh-CN" dirty="0"/>
              <a:t>轴的垂直线上。只需判断</a:t>
            </a:r>
            <a:r>
              <a:rPr lang="en-US" altLang="zh-CN" dirty="0"/>
              <a:t>ta</a:t>
            </a:r>
            <a:r>
              <a:rPr lang="zh-CN" altLang="zh-CN" dirty="0"/>
              <a:t>与</a:t>
            </a:r>
            <a:r>
              <a:rPr lang="en-US" altLang="zh-CN" dirty="0" err="1"/>
              <a:t>tb</a:t>
            </a:r>
            <a:r>
              <a:rPr lang="zh-CN" altLang="zh-CN" dirty="0"/>
              <a:t>的大小。若</a:t>
            </a:r>
            <a:r>
              <a:rPr lang="en-US" altLang="zh-CN" dirty="0" err="1"/>
              <a:t>tb</a:t>
            </a:r>
            <a:r>
              <a:rPr lang="en-US" altLang="zh-CN" dirty="0"/>
              <a:t>&lt;ta,</a:t>
            </a:r>
            <a:r>
              <a:rPr lang="zh-CN" altLang="zh-CN" dirty="0"/>
              <a:t>要引导小车前行（即</a:t>
            </a:r>
            <a:r>
              <a:rPr lang="en-US" altLang="zh-CN" dirty="0"/>
              <a:t>x</a:t>
            </a:r>
            <a:r>
              <a:rPr lang="zh-CN" altLang="zh-CN" dirty="0"/>
              <a:t>值减小的方向）。当</a:t>
            </a:r>
            <a:r>
              <a:rPr lang="en-US" altLang="zh-CN" dirty="0"/>
              <a:t>ta=</a:t>
            </a:r>
            <a:r>
              <a:rPr lang="en-US" altLang="zh-CN" dirty="0" err="1"/>
              <a:t>tb</a:t>
            </a:r>
            <a:r>
              <a:rPr lang="zh-CN" altLang="zh-CN" dirty="0"/>
              <a:t>时，小车应停下来</a:t>
            </a:r>
            <a:r>
              <a:rPr lang="zh-CN" altLang="zh-CN" dirty="0" smtClean="0"/>
              <a:t>。当</a:t>
            </a:r>
            <a:r>
              <a:rPr lang="zh-CN" altLang="zh-CN" dirty="0"/>
              <a:t>小车沿着</a:t>
            </a:r>
            <a:r>
              <a:rPr lang="en-US" altLang="zh-CN" dirty="0"/>
              <a:t>y</a:t>
            </a:r>
            <a:r>
              <a:rPr lang="zh-CN" altLang="zh-CN" dirty="0"/>
              <a:t>轴向原点运行时，按同样的方法比较</a:t>
            </a:r>
            <a:r>
              <a:rPr lang="en-US" altLang="zh-CN" dirty="0"/>
              <a:t>ta</a:t>
            </a:r>
            <a:r>
              <a:rPr lang="zh-CN" altLang="zh-CN" dirty="0"/>
              <a:t>与</a:t>
            </a:r>
            <a:r>
              <a:rPr lang="en-US" altLang="zh-CN" dirty="0" err="1" smtClean="0"/>
              <a:t>tc</a:t>
            </a:r>
            <a:r>
              <a:rPr lang="zh-CN" altLang="en-US" dirty="0" smtClean="0"/>
              <a:t>的</a:t>
            </a:r>
            <a:r>
              <a:rPr lang="zh-CN" altLang="zh-CN" dirty="0" smtClean="0"/>
              <a:t>大小</a:t>
            </a:r>
            <a:r>
              <a:rPr lang="zh-CN" altLang="zh-CN" dirty="0"/>
              <a:t>。当</a:t>
            </a:r>
            <a:r>
              <a:rPr lang="en-US" altLang="zh-CN" dirty="0"/>
              <a:t>ta=</a:t>
            </a:r>
            <a:r>
              <a:rPr lang="en-US" altLang="zh-CN" dirty="0" err="1"/>
              <a:t>tb</a:t>
            </a:r>
            <a:r>
              <a:rPr lang="zh-CN" altLang="zh-CN" dirty="0"/>
              <a:t>时，就到达目的地</a:t>
            </a:r>
            <a:r>
              <a:rPr lang="en-US" altLang="zh-CN" dirty="0"/>
              <a:t>W</a:t>
            </a:r>
            <a:r>
              <a:rPr lang="zh-CN" altLang="zh-CN" dirty="0"/>
              <a:t>点</a:t>
            </a:r>
            <a:r>
              <a:rPr lang="zh-CN" altLang="zh-CN" dirty="0" smtClean="0"/>
              <a:t>。</a:t>
            </a:r>
            <a:r>
              <a:rPr lang="en-US" altLang="zh-CN" dirty="0" smtClean="0"/>
              <a:t> </a:t>
            </a:r>
            <a:r>
              <a:rPr lang="zh-CN" altLang="zh-CN" dirty="0"/>
              <a:t>采用到达时间比较法时应注意如下几点：</a:t>
            </a:r>
          </a:p>
          <a:p>
            <a:r>
              <a:rPr lang="zh-CN" altLang="zh-CN" dirty="0"/>
              <a:t>①脉冲配对</a:t>
            </a:r>
            <a:r>
              <a:rPr lang="zh-CN" altLang="zh-CN" dirty="0" smtClean="0"/>
              <a:t>：即</a:t>
            </a:r>
            <a:r>
              <a:rPr lang="zh-CN" altLang="zh-CN" dirty="0"/>
              <a:t>系统要能识别待比较的到达时间</a:t>
            </a:r>
            <a:r>
              <a:rPr lang="en-US" altLang="zh-CN" dirty="0"/>
              <a:t>ta1</a:t>
            </a:r>
            <a:r>
              <a:rPr lang="zh-CN" altLang="zh-CN" dirty="0"/>
              <a:t>、</a:t>
            </a:r>
            <a:r>
              <a:rPr lang="en-US" altLang="zh-CN" dirty="0"/>
              <a:t>tb1</a:t>
            </a:r>
            <a:r>
              <a:rPr lang="zh-CN" altLang="zh-CN" dirty="0"/>
              <a:t>、</a:t>
            </a:r>
            <a:r>
              <a:rPr lang="en-US" altLang="zh-CN" dirty="0"/>
              <a:t>tc1</a:t>
            </a:r>
            <a:r>
              <a:rPr lang="zh-CN" altLang="zh-CN" dirty="0"/>
              <a:t>是来自音频发生器发出同一个脉冲前沿。否则就会出差错。前面两种方法也同样存在脉冲配对的问题。</a:t>
            </a:r>
          </a:p>
          <a:p>
            <a:r>
              <a:rPr lang="zh-CN" altLang="zh-CN" dirty="0"/>
              <a:t>②当小车离目的地较远，应以较高速度到达目的地附近。当到达目的地附近时，应放慢速度，以防止越界。</a:t>
            </a:r>
          </a:p>
          <a:p>
            <a:r>
              <a:rPr lang="zh-CN" altLang="zh-CN" dirty="0"/>
              <a:t>③可与测量时差法结合，效果可能更好些。</a:t>
            </a:r>
          </a:p>
        </p:txBody>
      </p:sp>
      <p:sp>
        <p:nvSpPr>
          <p:cNvPr id="7177" name="TextBox 5" hidden="1"/>
          <p:cNvSpPr txBox="1">
            <a:spLocks noChangeArrowheads="1"/>
          </p:cNvSpPr>
          <p:nvPr/>
        </p:nvSpPr>
        <p:spPr bwMode="auto">
          <a:xfrm>
            <a:off x="1939925" y="1954213"/>
            <a:ext cx="1943100" cy="369887"/>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78" name="矩形 6" hidden="1"/>
          <p:cNvSpPr>
            <a:spLocks noChangeArrowheads="1"/>
          </p:cNvSpPr>
          <p:nvPr/>
        </p:nvSpPr>
        <p:spPr bwMode="auto">
          <a:xfrm>
            <a:off x="1939925" y="3025775"/>
            <a:ext cx="1471613" cy="646113"/>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79" name="矩形 7" hidden="1"/>
          <p:cNvSpPr>
            <a:spLocks noChangeArrowheads="1"/>
          </p:cNvSpPr>
          <p:nvPr/>
        </p:nvSpPr>
        <p:spPr bwMode="auto">
          <a:xfrm>
            <a:off x="2011363" y="4240213"/>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80" name="矩形 8" hidden="1"/>
          <p:cNvSpPr>
            <a:spLocks noChangeArrowheads="1"/>
          </p:cNvSpPr>
          <p:nvPr/>
        </p:nvSpPr>
        <p:spPr bwMode="auto">
          <a:xfrm>
            <a:off x="2011363" y="5526088"/>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cxnSp>
        <p:nvCxnSpPr>
          <p:cNvPr id="20" name="直接连接符 19"/>
          <p:cNvCxnSpPr/>
          <p:nvPr/>
        </p:nvCxnSpPr>
        <p:spPr>
          <a:xfrm>
            <a:off x="0" y="500063"/>
            <a:ext cx="7429500" cy="1587"/>
          </a:xfrm>
          <a:prstGeom prst="line">
            <a:avLst/>
          </a:prstGeom>
          <a:ln w="15875">
            <a:solidFill>
              <a:srgbClr val="00417C"/>
            </a:solidFill>
            <a:prstDash val="dash"/>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30622" y="30079"/>
            <a:ext cx="4325354" cy="830997"/>
          </a:xfrm>
          <a:prstGeom prst="rect">
            <a:avLst/>
          </a:prstGeom>
        </p:spPr>
        <p:txBody>
          <a:bodyPr wrap="square">
            <a:spAutoFit/>
          </a:bodyPr>
          <a:lstStyle/>
          <a:p>
            <a:r>
              <a:rPr lang="en-US" altLang="zh-CN" sz="2400" dirty="0" smtClean="0">
                <a:latin typeface="华文行楷" pitchFamily="2" charset="-122"/>
                <a:ea typeface="华文行楷" pitchFamily="2" charset="-122"/>
              </a:rPr>
              <a:t>2.</a:t>
            </a:r>
            <a:r>
              <a:rPr lang="zh-CN" altLang="en-US" sz="2400" dirty="0">
                <a:latin typeface="华文行楷" pitchFamily="2" charset="-122"/>
                <a:ea typeface="华文行楷" pitchFamily="2" charset="-122"/>
              </a:rPr>
              <a:t>声音引导系统</a:t>
            </a:r>
            <a:endParaRPr lang="zh-CN" altLang="zh-CN" sz="2400" dirty="0">
              <a:latin typeface="华文行楷" pitchFamily="2" charset="-122"/>
              <a:ea typeface="华文行楷" pitchFamily="2" charset="-122"/>
            </a:endParaRPr>
          </a:p>
          <a:p>
            <a:pPr lvl="0"/>
            <a:endParaRPr lang="zh-CN" altLang="zh-CN" sz="2400" dirty="0">
              <a:latin typeface="华文行楷" pitchFamily="2" charset="-122"/>
              <a:ea typeface="华文行楷" pitchFamily="2" charset="-122"/>
            </a:endParaRPr>
          </a:p>
        </p:txBody>
      </p:sp>
      <p:pic>
        <p:nvPicPr>
          <p:cNvPr id="11"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26413" y="50006"/>
            <a:ext cx="1017587" cy="1011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8370" name="Picture 2" descr="C:\Users\enen\Desktop\图片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0117" y="4293096"/>
            <a:ext cx="7236296" cy="19729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5604862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4" name="TextBox 5" hidden="1"/>
          <p:cNvSpPr txBox="1">
            <a:spLocks noChangeArrowheads="1"/>
          </p:cNvSpPr>
          <p:nvPr/>
        </p:nvSpPr>
        <p:spPr bwMode="auto">
          <a:xfrm>
            <a:off x="1939925" y="1954213"/>
            <a:ext cx="1943100" cy="369887"/>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4105" name="矩形 6" hidden="1"/>
          <p:cNvSpPr>
            <a:spLocks noChangeArrowheads="1"/>
          </p:cNvSpPr>
          <p:nvPr/>
        </p:nvSpPr>
        <p:spPr bwMode="auto">
          <a:xfrm>
            <a:off x="1939925" y="3025775"/>
            <a:ext cx="1471613" cy="646113"/>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4106" name="矩形 7" hidden="1"/>
          <p:cNvSpPr>
            <a:spLocks noChangeArrowheads="1"/>
          </p:cNvSpPr>
          <p:nvPr/>
        </p:nvSpPr>
        <p:spPr bwMode="auto">
          <a:xfrm>
            <a:off x="2011363" y="4240213"/>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4107" name="矩形 8" hidden="1"/>
          <p:cNvSpPr>
            <a:spLocks noChangeArrowheads="1"/>
          </p:cNvSpPr>
          <p:nvPr/>
        </p:nvSpPr>
        <p:spPr bwMode="auto">
          <a:xfrm>
            <a:off x="2011363" y="5526088"/>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pic>
        <p:nvPicPr>
          <p:cNvPr id="4108" name="图片 15" descr="1.png"/>
          <p:cNvPicPr>
            <a:picLocks noChangeAspect="1"/>
          </p:cNvPicPr>
          <p:nvPr/>
        </p:nvPicPr>
        <p:blipFill>
          <a:blip r:embed="rId2"/>
          <a:srcRect/>
          <a:stretch>
            <a:fillRect/>
          </a:stretch>
        </p:blipFill>
        <p:spPr bwMode="auto">
          <a:xfrm>
            <a:off x="428625" y="290513"/>
            <a:ext cx="1625600" cy="1638300"/>
          </a:xfrm>
          <a:prstGeom prst="rect">
            <a:avLst/>
          </a:prstGeom>
          <a:noFill/>
          <a:ln w="9525">
            <a:noFill/>
            <a:miter lim="800000"/>
            <a:headEnd/>
            <a:tailEnd/>
          </a:ln>
        </p:spPr>
      </p:pic>
      <p:sp>
        <p:nvSpPr>
          <p:cNvPr id="4109" name="TextBox 17"/>
          <p:cNvSpPr txBox="1">
            <a:spLocks noChangeArrowheads="1"/>
          </p:cNvSpPr>
          <p:nvPr/>
        </p:nvSpPr>
        <p:spPr bwMode="auto">
          <a:xfrm>
            <a:off x="714375" y="731838"/>
            <a:ext cx="1571625" cy="584200"/>
          </a:xfrm>
          <a:prstGeom prst="rect">
            <a:avLst/>
          </a:prstGeom>
          <a:noFill/>
          <a:ln w="9525">
            <a:noFill/>
            <a:miter lim="800000"/>
            <a:headEnd/>
            <a:tailEnd/>
          </a:ln>
        </p:spPr>
        <p:txBody>
          <a:bodyPr>
            <a:spAutoFit/>
          </a:bodyPr>
          <a:lstStyle/>
          <a:p>
            <a:r>
              <a:rPr lang="zh-CN" altLang="en-US" dirty="0">
                <a:solidFill>
                  <a:srgbClr val="C8C5BC"/>
                </a:solidFill>
              </a:rPr>
              <a:t>   </a:t>
            </a:r>
            <a:r>
              <a:rPr lang="zh-CN" altLang="en-US" sz="2000" dirty="0">
                <a:solidFill>
                  <a:srgbClr val="C8C5BC"/>
                </a:solidFill>
                <a:latin typeface="微软雅黑" pitchFamily="34" charset="-122"/>
                <a:ea typeface="微软雅黑" pitchFamily="34" charset="-122"/>
              </a:rPr>
              <a:t>目录</a:t>
            </a:r>
            <a:r>
              <a:rPr lang="zh-CN" altLang="en-US" dirty="0">
                <a:solidFill>
                  <a:srgbClr val="C8C5BC"/>
                </a:solidFill>
                <a:latin typeface="微软雅黑" pitchFamily="34" charset="-122"/>
                <a:ea typeface="微软雅黑" pitchFamily="34" charset="-122"/>
              </a:rPr>
              <a:t>     </a:t>
            </a:r>
            <a:r>
              <a:rPr lang="en-US" altLang="zh-CN" sz="1200" dirty="0">
                <a:solidFill>
                  <a:srgbClr val="C8C5BC"/>
                </a:solidFill>
              </a:rPr>
              <a:t>CONTENTS</a:t>
            </a:r>
            <a:endParaRPr lang="zh-CN" altLang="en-US" sz="1200" dirty="0">
              <a:solidFill>
                <a:srgbClr val="C8C5BC"/>
              </a:solidFill>
            </a:endParaRPr>
          </a:p>
        </p:txBody>
      </p:sp>
      <p:graphicFrame>
        <p:nvGraphicFramePr>
          <p:cNvPr id="5" name="图示 4"/>
          <p:cNvGraphicFramePr/>
          <p:nvPr>
            <p:extLst>
              <p:ext uri="{D42A27DB-BD31-4B8C-83A1-F6EECF244321}">
                <p14:modId xmlns:p14="http://schemas.microsoft.com/office/powerpoint/2010/main" val="503754147"/>
              </p:ext>
            </p:extLst>
          </p:nvPr>
        </p:nvGraphicFramePr>
        <p:xfrm>
          <a:off x="1961505" y="2402752"/>
          <a:ext cx="5130775" cy="4194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extBox 1"/>
          <p:cNvSpPr txBox="1"/>
          <p:nvPr/>
        </p:nvSpPr>
        <p:spPr>
          <a:xfrm>
            <a:off x="2339752" y="1681644"/>
            <a:ext cx="4752528" cy="523220"/>
          </a:xfrm>
          <a:prstGeom prst="rect">
            <a:avLst/>
          </a:prstGeom>
          <a:noFill/>
        </p:spPr>
        <p:txBody>
          <a:bodyPr wrap="square" rtlCol="0">
            <a:spAutoFit/>
          </a:bodyPr>
          <a:lstStyle/>
          <a:p>
            <a:pPr algn="just"/>
            <a:r>
              <a:rPr lang="zh-CN" altLang="en-US"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精典赛题分析及出题趋势</a:t>
            </a:r>
            <a:endParaRPr lang="zh-CN" altLang="en-US" sz="2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pic>
        <p:nvPicPr>
          <p:cNvPr id="11"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126413" y="50006"/>
            <a:ext cx="1017587" cy="1011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TextBox 5" hidden="1"/>
          <p:cNvSpPr txBox="1">
            <a:spLocks noChangeArrowheads="1"/>
          </p:cNvSpPr>
          <p:nvPr/>
        </p:nvSpPr>
        <p:spPr bwMode="auto">
          <a:xfrm>
            <a:off x="1939925" y="1954213"/>
            <a:ext cx="1943100" cy="369887"/>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78" name="矩形 6" hidden="1"/>
          <p:cNvSpPr>
            <a:spLocks noChangeArrowheads="1"/>
          </p:cNvSpPr>
          <p:nvPr/>
        </p:nvSpPr>
        <p:spPr bwMode="auto">
          <a:xfrm>
            <a:off x="1939925" y="3025775"/>
            <a:ext cx="1471613" cy="646113"/>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79" name="矩形 7" hidden="1"/>
          <p:cNvSpPr>
            <a:spLocks noChangeArrowheads="1"/>
          </p:cNvSpPr>
          <p:nvPr/>
        </p:nvSpPr>
        <p:spPr bwMode="auto">
          <a:xfrm>
            <a:off x="2011363" y="4240213"/>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80" name="矩形 8" hidden="1"/>
          <p:cNvSpPr>
            <a:spLocks noChangeArrowheads="1"/>
          </p:cNvSpPr>
          <p:nvPr/>
        </p:nvSpPr>
        <p:spPr bwMode="auto">
          <a:xfrm>
            <a:off x="2011363" y="5526088"/>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cxnSp>
        <p:nvCxnSpPr>
          <p:cNvPr id="20" name="直接连接符 19"/>
          <p:cNvCxnSpPr/>
          <p:nvPr/>
        </p:nvCxnSpPr>
        <p:spPr>
          <a:xfrm>
            <a:off x="0" y="500063"/>
            <a:ext cx="7429500" cy="1587"/>
          </a:xfrm>
          <a:prstGeom prst="line">
            <a:avLst/>
          </a:prstGeom>
          <a:ln w="15875">
            <a:solidFill>
              <a:srgbClr val="00417C"/>
            </a:solidFill>
            <a:prstDash val="dash"/>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30622" y="30079"/>
            <a:ext cx="4325354" cy="830997"/>
          </a:xfrm>
          <a:prstGeom prst="rect">
            <a:avLst/>
          </a:prstGeom>
        </p:spPr>
        <p:txBody>
          <a:bodyPr wrap="square">
            <a:spAutoFit/>
          </a:bodyPr>
          <a:lstStyle/>
          <a:p>
            <a:r>
              <a:rPr lang="en-US" altLang="zh-CN" sz="2400" dirty="0" smtClean="0">
                <a:latin typeface="华文行楷" pitchFamily="2" charset="-122"/>
                <a:ea typeface="华文行楷" pitchFamily="2" charset="-122"/>
              </a:rPr>
              <a:t>2.</a:t>
            </a:r>
            <a:r>
              <a:rPr lang="zh-CN" altLang="en-US" sz="2400" dirty="0">
                <a:latin typeface="华文行楷" pitchFamily="2" charset="-122"/>
                <a:ea typeface="华文行楷" pitchFamily="2" charset="-122"/>
              </a:rPr>
              <a:t>声音引导系统</a:t>
            </a:r>
            <a:endParaRPr lang="zh-CN" altLang="zh-CN" sz="2400" dirty="0">
              <a:latin typeface="华文行楷" pitchFamily="2" charset="-122"/>
              <a:ea typeface="华文行楷" pitchFamily="2" charset="-122"/>
            </a:endParaRPr>
          </a:p>
          <a:p>
            <a:pPr lvl="0"/>
            <a:endParaRPr lang="zh-CN" altLang="zh-CN" sz="2400" dirty="0">
              <a:latin typeface="华文行楷" pitchFamily="2" charset="-122"/>
              <a:ea typeface="华文行楷" pitchFamily="2" charset="-122"/>
            </a:endParaRPr>
          </a:p>
        </p:txBody>
      </p:sp>
      <p:sp>
        <p:nvSpPr>
          <p:cNvPr id="4" name="矩形 3"/>
          <p:cNvSpPr/>
          <p:nvPr/>
        </p:nvSpPr>
        <p:spPr>
          <a:xfrm>
            <a:off x="539552" y="1916832"/>
            <a:ext cx="8136904" cy="2880320"/>
          </a:xfrm>
          <a:prstGeom prst="rect">
            <a:avLst/>
          </a:prstGeom>
        </p:spPr>
        <p:txBody>
          <a:bodyPr/>
          <a:lstStyle/>
          <a:p>
            <a:pPr lvl="0" rtl="0">
              <a:buChar char="•"/>
            </a:pPr>
            <a:r>
              <a:rPr lang="zh-CN" altLang="en-US" sz="1800" b="1" dirty="0" smtClean="0"/>
              <a:t>影响定位精度的因素</a:t>
            </a:r>
            <a:endParaRPr lang="zh-CN" altLang="en-US" sz="1800" b="1" dirty="0"/>
          </a:p>
          <a:p>
            <a:pPr lvl="0" rtl="0">
              <a:buChar char="•"/>
            </a:pPr>
            <a:r>
              <a:rPr lang="zh-CN" sz="1600" dirty="0" smtClean="0"/>
              <a:t>（</a:t>
            </a:r>
            <a:r>
              <a:rPr lang="en-US" sz="1600" dirty="0" smtClean="0"/>
              <a:t>1</a:t>
            </a:r>
            <a:r>
              <a:rPr lang="zh-CN" sz="1600" dirty="0" smtClean="0"/>
              <a:t>）声速误差：</a:t>
            </a:r>
            <a:endParaRPr lang="zh-CN" sz="1600" dirty="0"/>
          </a:p>
          <a:p>
            <a:pPr lvl="0" rtl="0">
              <a:buChar char="•"/>
            </a:pPr>
            <a:r>
              <a:rPr lang="zh-CN" sz="1600" dirty="0" smtClean="0"/>
              <a:t>（</a:t>
            </a:r>
            <a:r>
              <a:rPr lang="en-US" sz="1600" dirty="0" smtClean="0"/>
              <a:t>2</a:t>
            </a:r>
            <a:r>
              <a:rPr lang="zh-CN" sz="1600" dirty="0" smtClean="0"/>
              <a:t>）机械安装误差</a:t>
            </a:r>
            <a:r>
              <a:rPr lang="en-US" sz="1600" dirty="0" smtClean="0"/>
              <a:t>:</a:t>
            </a:r>
            <a:r>
              <a:rPr lang="zh-CN" sz="1600" dirty="0" smtClean="0"/>
              <a:t>。</a:t>
            </a:r>
            <a:endParaRPr lang="zh-CN" sz="1600" dirty="0"/>
          </a:p>
          <a:p>
            <a:pPr lvl="0" rtl="0">
              <a:buChar char="•"/>
            </a:pPr>
            <a:r>
              <a:rPr lang="zh-CN" sz="1600" dirty="0" smtClean="0"/>
              <a:t>（</a:t>
            </a:r>
            <a:r>
              <a:rPr lang="en-US" sz="1600" dirty="0" smtClean="0"/>
              <a:t>3</a:t>
            </a:r>
            <a:r>
              <a:rPr lang="zh-CN" sz="1600" dirty="0" smtClean="0"/>
              <a:t>）测量误差：测量值</a:t>
            </a:r>
            <a:r>
              <a:rPr lang="en-US" sz="1600" dirty="0" err="1" smtClean="0"/>
              <a:t>tA</a:t>
            </a:r>
            <a:r>
              <a:rPr lang="zh-CN" sz="1600" dirty="0" smtClean="0"/>
              <a:t>、</a:t>
            </a:r>
            <a:r>
              <a:rPr lang="en-US" sz="1600" dirty="0" err="1" smtClean="0"/>
              <a:t>tB</a:t>
            </a:r>
            <a:r>
              <a:rPr lang="zh-CN" sz="1600" dirty="0" smtClean="0"/>
              <a:t>误差将直接影响定位精度。</a:t>
            </a:r>
            <a:endParaRPr lang="zh-CN" sz="1600" dirty="0"/>
          </a:p>
          <a:p>
            <a:pPr lvl="0" rtl="0">
              <a:buChar char="•"/>
            </a:pPr>
            <a:r>
              <a:rPr lang="zh-CN" sz="1600" dirty="0" smtClean="0"/>
              <a:t>（</a:t>
            </a:r>
            <a:r>
              <a:rPr lang="en-US" sz="1600" dirty="0" smtClean="0"/>
              <a:t>4</a:t>
            </a:r>
            <a:r>
              <a:rPr lang="zh-CN" sz="1600" dirty="0" smtClean="0"/>
              <a:t>）群延时：喇叭、拾音器对声音的响应存在延时。</a:t>
            </a:r>
            <a:endParaRPr lang="zh-CN" sz="1600" dirty="0"/>
          </a:p>
          <a:p>
            <a:pPr lvl="0" rtl="0">
              <a:buChar char="•"/>
            </a:pPr>
            <a:r>
              <a:rPr lang="zh-CN" sz="1600" dirty="0" smtClean="0"/>
              <a:t>（</a:t>
            </a:r>
            <a:r>
              <a:rPr lang="en-US" sz="1600" dirty="0" smtClean="0"/>
              <a:t>5</a:t>
            </a:r>
            <a:r>
              <a:rPr lang="zh-CN" sz="1600" dirty="0" smtClean="0"/>
              <a:t>）干扰：市电</a:t>
            </a:r>
            <a:r>
              <a:rPr lang="en-US" sz="1600" dirty="0" smtClean="0"/>
              <a:t>50Hz</a:t>
            </a:r>
            <a:r>
              <a:rPr lang="zh-CN" sz="1600" dirty="0" smtClean="0"/>
              <a:t>的干扰、环境噪声干扰等。</a:t>
            </a:r>
            <a:endParaRPr lang="zh-CN" sz="1600" dirty="0"/>
          </a:p>
          <a:p>
            <a:pPr lvl="0" rtl="0">
              <a:buChar char="•"/>
            </a:pPr>
            <a:r>
              <a:rPr lang="zh-CN" sz="1600" dirty="0" smtClean="0"/>
              <a:t>（</a:t>
            </a:r>
            <a:r>
              <a:rPr lang="en-US" sz="1600" dirty="0" smtClean="0"/>
              <a:t>6</a:t>
            </a:r>
            <a:r>
              <a:rPr lang="zh-CN" sz="1600" dirty="0" smtClean="0"/>
              <a:t>）计算误差：，解方程时会带来计算误差。</a:t>
            </a:r>
            <a:endParaRPr lang="zh-CN" sz="1600" dirty="0"/>
          </a:p>
          <a:p>
            <a:pPr lvl="0" rtl="0">
              <a:buChar char="•"/>
            </a:pPr>
            <a:r>
              <a:rPr lang="zh-CN" sz="1600" dirty="0" smtClean="0"/>
              <a:t>（</a:t>
            </a:r>
            <a:r>
              <a:rPr lang="en-US" sz="1600" dirty="0" smtClean="0"/>
              <a:t>7</a:t>
            </a:r>
            <a:r>
              <a:rPr lang="zh-CN" sz="1600" dirty="0" smtClean="0"/>
              <a:t>）多径效应：拾音器在接收信号时，除了直达波，还有各种反射波，构成多径效应，它会影响定位精度。</a:t>
            </a:r>
            <a:r>
              <a:rPr lang="en-US" sz="1600" dirty="0" smtClean="0"/>
              <a:t>                                 </a:t>
            </a:r>
            <a:endParaRPr lang="zh-CN" sz="1600" dirty="0"/>
          </a:p>
          <a:p>
            <a:pPr lvl="0" rtl="0">
              <a:buChar char="•"/>
            </a:pPr>
            <a:r>
              <a:rPr lang="zh-CN" sz="1600" dirty="0" smtClean="0"/>
              <a:t>（</a:t>
            </a:r>
            <a:r>
              <a:rPr lang="en-US" sz="1600" dirty="0" smtClean="0"/>
              <a:t>8</a:t>
            </a:r>
            <a:r>
              <a:rPr lang="zh-CN" sz="1600" dirty="0" smtClean="0"/>
              <a:t>）有线和无线传输会带来系统误差。</a:t>
            </a:r>
            <a:endParaRPr lang="zh-CN" sz="1600" dirty="0"/>
          </a:p>
        </p:txBody>
      </p:sp>
      <p:pic>
        <p:nvPicPr>
          <p:cNvPr id="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26413" y="50006"/>
            <a:ext cx="1017587" cy="1011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414169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0622" y="819080"/>
            <a:ext cx="8501818" cy="1477328"/>
          </a:xfrm>
          <a:prstGeom prst="rect">
            <a:avLst/>
          </a:prstGeom>
          <a:solidFill>
            <a:schemeClr val="bg1"/>
          </a:solidFill>
          <a:ln>
            <a:noFill/>
          </a:ln>
        </p:spPr>
        <p:style>
          <a:lnRef idx="1">
            <a:schemeClr val="dk1"/>
          </a:lnRef>
          <a:fillRef idx="2">
            <a:schemeClr val="dk1"/>
          </a:fillRef>
          <a:effectRef idx="1">
            <a:schemeClr val="dk1"/>
          </a:effectRef>
          <a:fontRef idx="minor">
            <a:schemeClr val="dk1"/>
          </a:fontRef>
        </p:style>
        <p:txBody>
          <a:bodyPr wrap="square">
            <a:spAutoFit/>
          </a:bodyPr>
          <a:lstStyle/>
          <a:p>
            <a:r>
              <a:rPr lang="zh-CN" altLang="zh-CN" b="1" dirty="0"/>
              <a:t>排除方法</a:t>
            </a:r>
          </a:p>
          <a:p>
            <a:r>
              <a:rPr lang="en-US" altLang="zh-CN" dirty="0"/>
              <a:t> </a:t>
            </a:r>
            <a:endParaRPr lang="zh-CN" altLang="zh-CN" dirty="0"/>
          </a:p>
          <a:p>
            <a:r>
              <a:rPr lang="zh-CN" altLang="zh-CN" dirty="0"/>
              <a:t>（</a:t>
            </a:r>
            <a:r>
              <a:rPr lang="en-US" altLang="zh-CN" dirty="0"/>
              <a:t>1</a:t>
            </a:r>
            <a:r>
              <a:rPr lang="zh-CN" altLang="zh-CN" dirty="0"/>
              <a:t>）如何排除声速误差和群延时对定位精度的影响</a:t>
            </a:r>
            <a:r>
              <a:rPr lang="zh-CN" altLang="zh-CN" dirty="0" smtClean="0"/>
              <a:t>。将</a:t>
            </a:r>
            <a:r>
              <a:rPr lang="zh-CN" altLang="zh-CN" dirty="0"/>
              <a:t>当时当地声速</a:t>
            </a:r>
            <a:r>
              <a:rPr lang="en-US" altLang="zh-CN" dirty="0"/>
              <a:t>v</a:t>
            </a:r>
            <a:r>
              <a:rPr lang="zh-CN" altLang="zh-CN" dirty="0"/>
              <a:t>实测出来</a:t>
            </a:r>
            <a:r>
              <a:rPr lang="zh-CN" altLang="zh-CN" dirty="0" smtClean="0"/>
              <a:t>，</a:t>
            </a:r>
            <a:endParaRPr lang="zh-CN" altLang="zh-CN" dirty="0"/>
          </a:p>
          <a:p>
            <a:r>
              <a:rPr lang="zh-CN" altLang="zh-CN" dirty="0" smtClean="0"/>
              <a:t>其测量方法：将</a:t>
            </a:r>
            <a:r>
              <a:rPr lang="zh-CN" altLang="zh-CN" dirty="0"/>
              <a:t>声源分别放置在</a:t>
            </a:r>
            <a:r>
              <a:rPr lang="en-US" altLang="zh-CN" dirty="0"/>
              <a:t>D</a:t>
            </a:r>
            <a:r>
              <a:rPr lang="zh-CN" altLang="zh-CN" dirty="0"/>
              <a:t>点和</a:t>
            </a:r>
            <a:r>
              <a:rPr lang="en-US" altLang="zh-CN" dirty="0"/>
              <a:t>W</a:t>
            </a:r>
            <a:r>
              <a:rPr lang="zh-CN" altLang="zh-CN" dirty="0"/>
              <a:t>点，测量发出发声命令至</a:t>
            </a:r>
            <a:r>
              <a:rPr lang="en-US" altLang="zh-CN" dirty="0"/>
              <a:t>A</a:t>
            </a:r>
            <a:r>
              <a:rPr lang="zh-CN" altLang="zh-CN" dirty="0"/>
              <a:t>声塔</a:t>
            </a:r>
            <a:r>
              <a:rPr lang="zh-CN" altLang="zh-CN" dirty="0" smtClean="0"/>
              <a:t>接收到</a:t>
            </a:r>
            <a:r>
              <a:rPr lang="zh-CN" altLang="zh-CN" dirty="0"/>
              <a:t>声波信号的时间</a:t>
            </a:r>
            <a:r>
              <a:rPr lang="en-US" altLang="zh-CN" dirty="0"/>
              <a:t>TDA</a:t>
            </a:r>
            <a:r>
              <a:rPr lang="zh-CN" altLang="zh-CN" dirty="0"/>
              <a:t>和</a:t>
            </a:r>
            <a:r>
              <a:rPr lang="en-US" altLang="zh-CN" dirty="0"/>
              <a:t>TWA</a:t>
            </a:r>
            <a:r>
              <a:rPr lang="zh-CN" altLang="zh-CN" dirty="0"/>
              <a:t>，设</a:t>
            </a:r>
            <a:r>
              <a:rPr lang="en-US" altLang="zh-CN" dirty="0"/>
              <a:t>A</a:t>
            </a:r>
            <a:r>
              <a:rPr lang="zh-CN" altLang="zh-CN" dirty="0"/>
              <a:t>声塔和声源的系统误差时间为△</a:t>
            </a:r>
            <a:r>
              <a:rPr lang="en-US" altLang="zh-CN" dirty="0"/>
              <a:t>ta,</a:t>
            </a:r>
            <a:r>
              <a:rPr lang="zh-CN" altLang="zh-CN" dirty="0"/>
              <a:t>则有：</a:t>
            </a:r>
          </a:p>
        </p:txBody>
      </p:sp>
      <p:sp>
        <p:nvSpPr>
          <p:cNvPr id="7177" name="TextBox 5" hidden="1"/>
          <p:cNvSpPr txBox="1">
            <a:spLocks noChangeArrowheads="1"/>
          </p:cNvSpPr>
          <p:nvPr/>
        </p:nvSpPr>
        <p:spPr bwMode="auto">
          <a:xfrm>
            <a:off x="1939925" y="1954213"/>
            <a:ext cx="1943100" cy="369887"/>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78" name="矩形 6" hidden="1"/>
          <p:cNvSpPr>
            <a:spLocks noChangeArrowheads="1"/>
          </p:cNvSpPr>
          <p:nvPr/>
        </p:nvSpPr>
        <p:spPr bwMode="auto">
          <a:xfrm>
            <a:off x="1939925" y="3025775"/>
            <a:ext cx="1471613" cy="646113"/>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79" name="矩形 7" hidden="1"/>
          <p:cNvSpPr>
            <a:spLocks noChangeArrowheads="1"/>
          </p:cNvSpPr>
          <p:nvPr/>
        </p:nvSpPr>
        <p:spPr bwMode="auto">
          <a:xfrm>
            <a:off x="2011363" y="4240213"/>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80" name="矩形 8" hidden="1"/>
          <p:cNvSpPr>
            <a:spLocks noChangeArrowheads="1"/>
          </p:cNvSpPr>
          <p:nvPr/>
        </p:nvSpPr>
        <p:spPr bwMode="auto">
          <a:xfrm>
            <a:off x="2011363" y="5526088"/>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cxnSp>
        <p:nvCxnSpPr>
          <p:cNvPr id="20" name="直接连接符 19"/>
          <p:cNvCxnSpPr/>
          <p:nvPr/>
        </p:nvCxnSpPr>
        <p:spPr>
          <a:xfrm>
            <a:off x="0" y="500063"/>
            <a:ext cx="7429500" cy="1587"/>
          </a:xfrm>
          <a:prstGeom prst="line">
            <a:avLst/>
          </a:prstGeom>
          <a:ln w="15875">
            <a:solidFill>
              <a:srgbClr val="00417C"/>
            </a:solidFill>
            <a:prstDash val="dash"/>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30622" y="30079"/>
            <a:ext cx="4325354" cy="830997"/>
          </a:xfrm>
          <a:prstGeom prst="rect">
            <a:avLst/>
          </a:prstGeom>
        </p:spPr>
        <p:txBody>
          <a:bodyPr wrap="square">
            <a:spAutoFit/>
          </a:bodyPr>
          <a:lstStyle/>
          <a:p>
            <a:r>
              <a:rPr lang="en-US" altLang="zh-CN" sz="2400" dirty="0" smtClean="0">
                <a:latin typeface="华文行楷" pitchFamily="2" charset="-122"/>
                <a:ea typeface="华文行楷" pitchFamily="2" charset="-122"/>
              </a:rPr>
              <a:t>2.</a:t>
            </a:r>
            <a:r>
              <a:rPr lang="zh-CN" altLang="en-US" sz="2400" dirty="0">
                <a:latin typeface="华文行楷" pitchFamily="2" charset="-122"/>
                <a:ea typeface="华文行楷" pitchFamily="2" charset="-122"/>
              </a:rPr>
              <a:t>声音引导系统</a:t>
            </a:r>
            <a:endParaRPr lang="zh-CN" altLang="zh-CN" sz="2400" dirty="0">
              <a:latin typeface="华文行楷" pitchFamily="2" charset="-122"/>
              <a:ea typeface="华文行楷" pitchFamily="2" charset="-122"/>
            </a:endParaRPr>
          </a:p>
          <a:p>
            <a:pPr lvl="0"/>
            <a:endParaRPr lang="zh-CN" altLang="zh-CN" sz="2400" dirty="0">
              <a:latin typeface="华文行楷" pitchFamily="2" charset="-122"/>
              <a:ea typeface="华文行楷" pitchFamily="2" charset="-122"/>
            </a:endParaRPr>
          </a:p>
        </p:txBody>
      </p:sp>
      <p:graphicFrame>
        <p:nvGraphicFramePr>
          <p:cNvPr id="7" name="表格 6"/>
          <p:cNvGraphicFramePr>
            <a:graphicFrameLocks noGrp="1"/>
          </p:cNvGraphicFramePr>
          <p:nvPr>
            <p:extLst>
              <p:ext uri="{D42A27DB-BD31-4B8C-83A1-F6EECF244321}">
                <p14:modId xmlns:p14="http://schemas.microsoft.com/office/powerpoint/2010/main" val="445345992"/>
              </p:ext>
            </p:extLst>
          </p:nvPr>
        </p:nvGraphicFramePr>
        <p:xfrm>
          <a:off x="2843808" y="2296408"/>
          <a:ext cx="4740910" cy="701144"/>
        </p:xfrm>
        <a:graphic>
          <a:graphicData uri="http://schemas.openxmlformats.org/drawingml/2006/table">
            <a:tbl>
              <a:tblPr>
                <a:tableStyleId>{5C22544A-7EE6-4342-B048-85BDC9FD1C3A}</a:tableStyleId>
              </a:tblPr>
              <a:tblGrid>
                <a:gridCol w="4740910"/>
              </a:tblGrid>
              <a:tr h="396344">
                <a:tc>
                  <a:txBody>
                    <a:bodyPr/>
                    <a:lstStyle/>
                    <a:p>
                      <a:pPr algn="just">
                        <a:spcAft>
                          <a:spcPts val="0"/>
                        </a:spcAft>
                      </a:pPr>
                      <a:r>
                        <a:rPr lang="en-US" sz="2000" kern="100" baseline="0" dirty="0">
                          <a:solidFill>
                            <a:schemeClr val="tx1"/>
                          </a:solidFill>
                          <a:effectLst/>
                        </a:rPr>
                        <a:t>TDA</a:t>
                      </a:r>
                      <a:r>
                        <a:rPr lang="zh-CN" sz="2000" kern="100" baseline="0" dirty="0">
                          <a:solidFill>
                            <a:schemeClr val="tx1"/>
                          </a:solidFill>
                          <a:effectLst/>
                        </a:rPr>
                        <a:t>－△</a:t>
                      </a:r>
                      <a:r>
                        <a:rPr lang="en-US" sz="2000" kern="100" baseline="0" dirty="0">
                          <a:solidFill>
                            <a:schemeClr val="tx1"/>
                          </a:solidFill>
                          <a:effectLst/>
                        </a:rPr>
                        <a:t>ta=AD/v</a:t>
                      </a:r>
                      <a:endParaRPr lang="zh-CN" sz="2000" kern="100" baseline="0" dirty="0">
                        <a:solidFill>
                          <a:schemeClr val="tx1"/>
                        </a:solidFill>
                        <a:effectLst/>
                        <a:latin typeface="Times New Roman"/>
                        <a:ea typeface="宋体"/>
                      </a:endParaRPr>
                    </a:p>
                  </a:txBody>
                  <a:tcPr marL="68580" marR="68580" marT="0" marB="0">
                    <a:solidFill>
                      <a:schemeClr val="bg1"/>
                    </a:solidFill>
                  </a:tcPr>
                </a:tc>
              </a:tr>
              <a:tr h="0">
                <a:tc>
                  <a:txBody>
                    <a:bodyPr/>
                    <a:lstStyle/>
                    <a:p>
                      <a:pPr algn="just">
                        <a:spcAft>
                          <a:spcPts val="0"/>
                        </a:spcAft>
                      </a:pPr>
                      <a:r>
                        <a:rPr lang="en-US" sz="2000" kern="100" baseline="0" dirty="0">
                          <a:solidFill>
                            <a:schemeClr val="tx1"/>
                          </a:solidFill>
                          <a:effectLst/>
                        </a:rPr>
                        <a:t>TWA</a:t>
                      </a:r>
                      <a:r>
                        <a:rPr lang="zh-CN" sz="2000" kern="100" baseline="0" dirty="0">
                          <a:solidFill>
                            <a:schemeClr val="tx1"/>
                          </a:solidFill>
                          <a:effectLst/>
                        </a:rPr>
                        <a:t>－△</a:t>
                      </a:r>
                      <a:r>
                        <a:rPr lang="en-US" sz="2000" kern="100" baseline="0" dirty="0">
                          <a:solidFill>
                            <a:schemeClr val="tx1"/>
                          </a:solidFill>
                          <a:effectLst/>
                        </a:rPr>
                        <a:t>ta=AW/v                                       </a:t>
                      </a:r>
                      <a:endParaRPr lang="zh-CN" sz="2000" kern="100" baseline="0" dirty="0">
                        <a:solidFill>
                          <a:schemeClr val="tx1"/>
                        </a:solidFill>
                        <a:effectLst/>
                        <a:latin typeface="Times New Roman"/>
                        <a:ea typeface="宋体"/>
                      </a:endParaRPr>
                    </a:p>
                  </a:txBody>
                  <a:tcPr marL="68580" marR="68580" marT="0" marB="0">
                    <a:solidFill>
                      <a:schemeClr val="bg1"/>
                    </a:solidFill>
                  </a:tcPr>
                </a:tc>
              </a:tr>
            </a:tbl>
          </a:graphicData>
        </a:graphic>
      </p:graphicFrame>
      <p:sp>
        <p:nvSpPr>
          <p:cNvPr id="8" name="矩形 7"/>
          <p:cNvSpPr/>
          <p:nvPr/>
        </p:nvSpPr>
        <p:spPr>
          <a:xfrm>
            <a:off x="631528" y="2792512"/>
            <a:ext cx="7494885" cy="1477328"/>
          </a:xfrm>
          <a:prstGeom prst="rect">
            <a:avLst/>
          </a:prstGeom>
        </p:spPr>
        <p:txBody>
          <a:bodyPr wrap="square">
            <a:spAutoFit/>
          </a:bodyPr>
          <a:lstStyle/>
          <a:p>
            <a:r>
              <a:rPr lang="zh-CN" altLang="en-US" dirty="0"/>
              <a:t> 解此方程得            </a:t>
            </a:r>
          </a:p>
          <a:p>
            <a:r>
              <a:rPr lang="zh-CN" altLang="en-US" dirty="0"/>
              <a:t>                   </a:t>
            </a:r>
            <a:r>
              <a:rPr lang="en-US" altLang="zh-CN" dirty="0"/>
              <a:t>V= </a:t>
            </a:r>
            <a:r>
              <a:rPr lang="zh-CN" altLang="en-US" dirty="0"/>
              <a:t>（</a:t>
            </a:r>
            <a:r>
              <a:rPr lang="en-US" altLang="zh-CN" dirty="0"/>
              <a:t>AD</a:t>
            </a:r>
            <a:r>
              <a:rPr lang="zh-CN" altLang="en-US" dirty="0"/>
              <a:t>－</a:t>
            </a:r>
            <a:r>
              <a:rPr lang="en-US" altLang="zh-CN" dirty="0"/>
              <a:t>AW</a:t>
            </a:r>
            <a:r>
              <a:rPr lang="zh-CN" altLang="en-US" dirty="0"/>
              <a:t>）</a:t>
            </a:r>
            <a:r>
              <a:rPr lang="en-US" altLang="zh-CN" dirty="0"/>
              <a:t>/</a:t>
            </a:r>
            <a:r>
              <a:rPr lang="zh-CN" altLang="en-US" dirty="0"/>
              <a:t>（ </a:t>
            </a:r>
            <a:r>
              <a:rPr lang="en-US" altLang="zh-CN" dirty="0"/>
              <a:t>TDA</a:t>
            </a:r>
            <a:r>
              <a:rPr lang="zh-CN" altLang="en-US" dirty="0"/>
              <a:t>－</a:t>
            </a:r>
            <a:r>
              <a:rPr lang="en-US" altLang="zh-CN" dirty="0"/>
              <a:t>TWA</a:t>
            </a:r>
            <a:r>
              <a:rPr lang="zh-CN" altLang="en-US" dirty="0"/>
              <a:t>）</a:t>
            </a:r>
            <a:r>
              <a:rPr lang="en-US" altLang="zh-CN" dirty="0"/>
              <a:t>=0.707/</a:t>
            </a:r>
            <a:r>
              <a:rPr lang="zh-CN" altLang="en-US" dirty="0"/>
              <a:t>（</a:t>
            </a:r>
            <a:r>
              <a:rPr lang="en-US" altLang="zh-CN" dirty="0"/>
              <a:t>TDA</a:t>
            </a:r>
            <a:r>
              <a:rPr lang="zh-CN" altLang="en-US" dirty="0"/>
              <a:t>－</a:t>
            </a:r>
            <a:r>
              <a:rPr lang="en-US" altLang="zh-CN" dirty="0"/>
              <a:t>TWA </a:t>
            </a:r>
            <a:r>
              <a:rPr lang="zh-CN" altLang="en-US" dirty="0"/>
              <a:t>） </a:t>
            </a:r>
            <a:r>
              <a:rPr lang="zh-CN" altLang="en-US" dirty="0" smtClean="0"/>
              <a:t>           </a:t>
            </a:r>
            <a:r>
              <a:rPr lang="en-US" altLang="zh-CN" dirty="0" smtClean="0"/>
              <a:t>	   △</a:t>
            </a:r>
            <a:r>
              <a:rPr lang="en-US" altLang="zh-CN" dirty="0"/>
              <a:t>ta=TDA</a:t>
            </a:r>
            <a:r>
              <a:rPr lang="zh-CN" altLang="en-US" dirty="0"/>
              <a:t>－</a:t>
            </a:r>
            <a:r>
              <a:rPr lang="en-US" altLang="zh-CN" dirty="0"/>
              <a:t>AO/v= TDA</a:t>
            </a:r>
            <a:r>
              <a:rPr lang="zh-CN" altLang="en-US" dirty="0"/>
              <a:t>－</a:t>
            </a:r>
            <a:r>
              <a:rPr lang="en-US" altLang="zh-CN" dirty="0"/>
              <a:t>1.414/v                    </a:t>
            </a:r>
          </a:p>
          <a:p>
            <a:r>
              <a:rPr lang="zh-CN" altLang="en-US" dirty="0" smtClean="0"/>
              <a:t>  同样</a:t>
            </a:r>
            <a:r>
              <a:rPr lang="zh-CN" altLang="en-US" dirty="0"/>
              <a:t>可得          </a:t>
            </a:r>
            <a:r>
              <a:rPr lang="zh-CN" altLang="en-US" dirty="0" smtClean="0"/>
              <a:t>  </a:t>
            </a:r>
            <a:r>
              <a:rPr lang="en-US" altLang="zh-CN" dirty="0" smtClean="0"/>
              <a:t>		</a:t>
            </a:r>
            <a:r>
              <a:rPr lang="zh-CN" altLang="en-US" dirty="0" smtClean="0"/>
              <a:t>△</a:t>
            </a:r>
            <a:r>
              <a:rPr lang="en-US" altLang="zh-CN" dirty="0" err="1"/>
              <a:t>tb</a:t>
            </a:r>
            <a:r>
              <a:rPr lang="en-US" altLang="zh-CN" dirty="0"/>
              <a:t>= TDB</a:t>
            </a:r>
            <a:r>
              <a:rPr lang="zh-CN" altLang="en-US" dirty="0"/>
              <a:t>－</a:t>
            </a:r>
            <a:r>
              <a:rPr lang="en-US" altLang="zh-CN" dirty="0"/>
              <a:t>1.414/v </a:t>
            </a:r>
            <a:endParaRPr lang="en-US" altLang="zh-CN" dirty="0" smtClean="0"/>
          </a:p>
          <a:p>
            <a:r>
              <a:rPr lang="en-US" altLang="zh-CN" dirty="0" smtClean="0"/>
              <a:t>	                             △</a:t>
            </a:r>
            <a:r>
              <a:rPr lang="en-US" altLang="zh-CN" dirty="0" err="1"/>
              <a:t>tc</a:t>
            </a:r>
            <a:r>
              <a:rPr lang="en-US" altLang="zh-CN" dirty="0"/>
              <a:t>= TDC</a:t>
            </a:r>
            <a:r>
              <a:rPr lang="zh-CN" altLang="en-US" dirty="0"/>
              <a:t>－</a:t>
            </a:r>
            <a:r>
              <a:rPr lang="en-US" altLang="zh-CN" dirty="0"/>
              <a:t>1.414/v                            </a:t>
            </a:r>
          </a:p>
        </p:txBody>
      </p:sp>
      <p:sp>
        <p:nvSpPr>
          <p:cNvPr id="9" name="矩形 8"/>
          <p:cNvSpPr/>
          <p:nvPr/>
        </p:nvSpPr>
        <p:spPr>
          <a:xfrm>
            <a:off x="704260" y="4240214"/>
            <a:ext cx="7735480" cy="369332"/>
          </a:xfrm>
          <a:prstGeom prst="rect">
            <a:avLst/>
          </a:prstGeom>
        </p:spPr>
        <p:txBody>
          <a:bodyPr wrap="square">
            <a:spAutoFit/>
          </a:bodyPr>
          <a:lstStyle/>
          <a:p>
            <a:r>
              <a:rPr lang="zh-CN" altLang="zh-CN" dirty="0" smtClean="0"/>
              <a:t>三</a:t>
            </a:r>
            <a:r>
              <a:rPr lang="zh-CN" altLang="zh-CN" dirty="0"/>
              <a:t>站测时差被动定位方程修正为</a:t>
            </a:r>
          </a:p>
        </p:txBody>
      </p:sp>
      <p:sp>
        <p:nvSpPr>
          <p:cNvPr id="10" name="Rectangle 3"/>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1" name="对象 10"/>
          <p:cNvGraphicFramePr>
            <a:graphicFrameLocks noChangeAspect="1"/>
          </p:cNvGraphicFramePr>
          <p:nvPr>
            <p:extLst>
              <p:ext uri="{D42A27DB-BD31-4B8C-83A1-F6EECF244321}">
                <p14:modId xmlns:p14="http://schemas.microsoft.com/office/powerpoint/2010/main" val="250516536"/>
              </p:ext>
            </p:extLst>
          </p:nvPr>
        </p:nvGraphicFramePr>
        <p:xfrm>
          <a:off x="1835696" y="4614978"/>
          <a:ext cx="5876538" cy="1368152"/>
        </p:xfrm>
        <a:graphic>
          <a:graphicData uri="http://schemas.openxmlformats.org/presentationml/2006/ole">
            <mc:AlternateContent xmlns:mc="http://schemas.openxmlformats.org/markup-compatibility/2006">
              <mc:Choice xmlns:v="urn:schemas-microsoft-com:vml" Requires="v">
                <p:oleObj spid="_x0000_s56376" name="公式" r:id="rId3" imgW="4965700" imgH="1143000" progId="Equation.3">
                  <p:embed/>
                </p:oleObj>
              </mc:Choice>
              <mc:Fallback>
                <p:oleObj name="公式" r:id="rId3" imgW="4965700" imgH="11430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35696" y="4614978"/>
                        <a:ext cx="5876538" cy="1368152"/>
                      </a:xfrm>
                      <a:prstGeom prst="rect">
                        <a:avLst/>
                      </a:prstGeom>
                      <a:noFill/>
                    </p:spPr>
                  </p:pic>
                </p:oleObj>
              </mc:Fallback>
            </mc:AlternateContent>
          </a:graphicData>
        </a:graphic>
      </p:graphicFrame>
      <p:pic>
        <p:nvPicPr>
          <p:cNvPr id="15"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126413" y="50006"/>
            <a:ext cx="1017587" cy="1011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906613" y="6215668"/>
            <a:ext cx="3472357" cy="369332"/>
          </a:xfrm>
          <a:prstGeom prst="rect">
            <a:avLst/>
          </a:prstGeom>
          <a:noFill/>
        </p:spPr>
        <p:txBody>
          <a:bodyPr wrap="square" rtlCol="0">
            <a:spAutoFit/>
          </a:bodyPr>
          <a:lstStyle/>
          <a:p>
            <a:r>
              <a:rPr lang="zh-CN" altLang="en-US" dirty="0" smtClean="0"/>
              <a:t>同样两站测距定位方程也应修改</a:t>
            </a:r>
            <a:endParaRPr lang="zh-CN" altLang="en-US" dirty="0"/>
          </a:p>
        </p:txBody>
      </p:sp>
      <mc:AlternateContent xmlns:mc="http://schemas.openxmlformats.org/markup-compatibility/2006" xmlns:a14="http://schemas.microsoft.com/office/drawing/2010/main">
        <mc:Choice Requires="a14">
          <p:sp>
            <p:nvSpPr>
              <p:cNvPr id="6" name="矩形 5"/>
              <p:cNvSpPr/>
              <p:nvPr/>
            </p:nvSpPr>
            <p:spPr>
              <a:xfrm>
                <a:off x="4281531" y="5881386"/>
                <a:ext cx="2232534" cy="976614"/>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d>
                        <m:dPr>
                          <m:begChr m:val="{"/>
                          <m:endChr m:val=""/>
                          <m:ctrlPr>
                            <a:rPr lang="zh-CN" altLang="en-US" i="1">
                              <a:latin typeface="Cambria Math"/>
                            </a:rPr>
                          </m:ctrlPr>
                        </m:dPr>
                        <m:e>
                          <m:m>
                            <m:mPr>
                              <m:mcs>
                                <m:mc>
                                  <m:mcPr>
                                    <m:count m:val="1"/>
                                    <m:mcJc m:val="center"/>
                                  </m:mcPr>
                                </m:mc>
                              </m:mcs>
                              <m:ctrlPr>
                                <a:rPr lang="zh-CN" altLang="en-US" i="1">
                                  <a:latin typeface="Cambria Math"/>
                                </a:rPr>
                              </m:ctrlPr>
                            </m:mPr>
                            <m:mr>
                              <m:e>
                                <m:sSub>
                                  <m:sSubPr>
                                    <m:ctrlPr>
                                      <a:rPr lang="zh-CN" altLang="en-US" i="1">
                                        <a:latin typeface="Cambria Math"/>
                                      </a:rPr>
                                    </m:ctrlPr>
                                  </m:sSubPr>
                                  <m:e>
                                    <m:r>
                                      <a:rPr lang="zh-CN" altLang="en-US" i="1">
                                        <a:latin typeface="Cambria Math"/>
                                      </a:rPr>
                                      <m:t>𝐴</m:t>
                                    </m:r>
                                  </m:e>
                                  <m:sub>
                                    <m:r>
                                      <a:rPr lang="zh-CN" altLang="en-US" i="1">
                                        <a:latin typeface="Cambria Math"/>
                                      </a:rPr>
                                      <m:t>𝑆</m:t>
                                    </m:r>
                                  </m:sub>
                                </m:sSub>
                                <m:r>
                                  <a:rPr lang="zh-CN" altLang="en-US">
                                    <a:latin typeface="Cambria Math"/>
                                  </a:rPr>
                                  <m:t>=(</m:t>
                                </m:r>
                                <m:sSub>
                                  <m:sSubPr>
                                    <m:ctrlPr>
                                      <a:rPr lang="zh-CN" altLang="en-US" i="1">
                                        <a:latin typeface="Cambria Math"/>
                                      </a:rPr>
                                    </m:ctrlPr>
                                  </m:sSubPr>
                                  <m:e>
                                    <m:r>
                                      <a:rPr lang="zh-CN" altLang="en-US" i="1">
                                        <a:latin typeface="Cambria Math"/>
                                      </a:rPr>
                                      <m:t>𝑇</m:t>
                                    </m:r>
                                  </m:e>
                                  <m:sub>
                                    <m:r>
                                      <a:rPr lang="zh-CN" altLang="en-US" i="1">
                                        <a:latin typeface="Cambria Math"/>
                                      </a:rPr>
                                      <m:t>𝐴𝑆</m:t>
                                    </m:r>
                                  </m:sub>
                                </m:sSub>
                                <m:r>
                                  <a:rPr lang="zh-CN" altLang="en-US">
                                    <a:latin typeface="Cambria Math"/>
                                  </a:rPr>
                                  <m:t>−</m:t>
                                </m:r>
                                <m:r>
                                  <a:rPr lang="zh-CN" altLang="en-US" i="1">
                                    <a:latin typeface="Cambria Math"/>
                                  </a:rPr>
                                  <m:t>𝛥</m:t>
                                </m:r>
                                <m:sSub>
                                  <m:sSubPr>
                                    <m:ctrlPr>
                                      <a:rPr lang="zh-CN" altLang="en-US" i="1">
                                        <a:latin typeface="Cambria Math"/>
                                      </a:rPr>
                                    </m:ctrlPr>
                                  </m:sSubPr>
                                  <m:e>
                                    <m:r>
                                      <a:rPr lang="zh-CN" altLang="en-US" i="1">
                                        <a:latin typeface="Cambria Math"/>
                                      </a:rPr>
                                      <m:t>𝑡</m:t>
                                    </m:r>
                                  </m:e>
                                  <m:sub>
                                    <m:r>
                                      <a:rPr lang="zh-CN" altLang="en-US" i="1">
                                        <a:latin typeface="Cambria Math"/>
                                      </a:rPr>
                                      <m:t>𝑎</m:t>
                                    </m:r>
                                  </m:sub>
                                </m:sSub>
                                <m:r>
                                  <a:rPr lang="zh-CN" altLang="en-US">
                                    <a:latin typeface="Cambria Math"/>
                                  </a:rPr>
                                  <m:t>)</m:t>
                                </m:r>
                                <m:r>
                                  <a:rPr lang="zh-CN" altLang="en-US" i="1">
                                    <a:latin typeface="Cambria Math"/>
                                  </a:rPr>
                                  <m:t>𝑉</m:t>
                                </m:r>
                              </m:e>
                            </m:mr>
                            <m:mr>
                              <m:e>
                                <m:sSub>
                                  <m:sSubPr>
                                    <m:ctrlPr>
                                      <a:rPr lang="zh-CN" altLang="en-US" i="1">
                                        <a:latin typeface="Cambria Math"/>
                                      </a:rPr>
                                    </m:ctrlPr>
                                  </m:sSubPr>
                                  <m:e>
                                    <m:r>
                                      <a:rPr lang="zh-CN" altLang="en-US" i="1">
                                        <a:latin typeface="Cambria Math"/>
                                      </a:rPr>
                                      <m:t>𝐵</m:t>
                                    </m:r>
                                  </m:e>
                                  <m:sub>
                                    <m:r>
                                      <a:rPr lang="zh-CN" altLang="en-US" i="1">
                                        <a:latin typeface="Cambria Math"/>
                                      </a:rPr>
                                      <m:t>𝑆</m:t>
                                    </m:r>
                                  </m:sub>
                                </m:sSub>
                                <m:r>
                                  <a:rPr lang="zh-CN" altLang="en-US">
                                    <a:latin typeface="Cambria Math"/>
                                  </a:rPr>
                                  <m:t>=(</m:t>
                                </m:r>
                                <m:sSub>
                                  <m:sSubPr>
                                    <m:ctrlPr>
                                      <a:rPr lang="zh-CN" altLang="en-US" i="1">
                                        <a:latin typeface="Cambria Math"/>
                                      </a:rPr>
                                    </m:ctrlPr>
                                  </m:sSubPr>
                                  <m:e>
                                    <m:r>
                                      <a:rPr lang="zh-CN" altLang="en-US" i="1">
                                        <a:latin typeface="Cambria Math"/>
                                      </a:rPr>
                                      <m:t>𝑇</m:t>
                                    </m:r>
                                  </m:e>
                                  <m:sub>
                                    <m:r>
                                      <a:rPr lang="zh-CN" altLang="en-US" i="1">
                                        <a:latin typeface="Cambria Math"/>
                                      </a:rPr>
                                      <m:t>𝐵𝑆</m:t>
                                    </m:r>
                                  </m:sub>
                                </m:sSub>
                                <m:r>
                                  <a:rPr lang="zh-CN" altLang="en-US">
                                    <a:latin typeface="Cambria Math"/>
                                  </a:rPr>
                                  <m:t>−</m:t>
                                </m:r>
                                <m:r>
                                  <a:rPr lang="zh-CN" altLang="en-US" i="1">
                                    <a:latin typeface="Cambria Math"/>
                                  </a:rPr>
                                  <m:t>𝛥</m:t>
                                </m:r>
                                <m:sSub>
                                  <m:sSubPr>
                                    <m:ctrlPr>
                                      <a:rPr lang="zh-CN" altLang="en-US" i="1">
                                        <a:latin typeface="Cambria Math"/>
                                      </a:rPr>
                                    </m:ctrlPr>
                                  </m:sSubPr>
                                  <m:e>
                                    <m:r>
                                      <a:rPr lang="zh-CN" altLang="en-US" i="1">
                                        <a:latin typeface="Cambria Math"/>
                                      </a:rPr>
                                      <m:t>𝑡</m:t>
                                    </m:r>
                                  </m:e>
                                  <m:sub>
                                    <m:r>
                                      <a:rPr lang="zh-CN" altLang="en-US" i="1">
                                        <a:latin typeface="Cambria Math"/>
                                      </a:rPr>
                                      <m:t>𝑏</m:t>
                                    </m:r>
                                  </m:sub>
                                </m:sSub>
                                <m:r>
                                  <a:rPr lang="zh-CN" altLang="en-US">
                                    <a:latin typeface="Cambria Math"/>
                                  </a:rPr>
                                  <m:t>)</m:t>
                                </m:r>
                                <m:r>
                                  <a:rPr lang="zh-CN" altLang="en-US" i="1">
                                    <a:latin typeface="Cambria Math"/>
                                  </a:rPr>
                                  <m:t>𝑉</m:t>
                                </m:r>
                              </m:e>
                            </m:mr>
                            <m:mr>
                              <m:e>
                                <m:sSub>
                                  <m:sSubPr>
                                    <m:ctrlPr>
                                      <a:rPr lang="zh-CN" altLang="en-US" i="1">
                                        <a:latin typeface="Cambria Math"/>
                                      </a:rPr>
                                    </m:ctrlPr>
                                  </m:sSubPr>
                                  <m:e>
                                    <m:r>
                                      <a:rPr lang="zh-CN" altLang="en-US" i="1">
                                        <a:latin typeface="Cambria Math"/>
                                      </a:rPr>
                                      <m:t>𝐶</m:t>
                                    </m:r>
                                  </m:e>
                                  <m:sub>
                                    <m:r>
                                      <a:rPr lang="zh-CN" altLang="en-US" i="1">
                                        <a:latin typeface="Cambria Math"/>
                                      </a:rPr>
                                      <m:t>𝑆</m:t>
                                    </m:r>
                                  </m:sub>
                                </m:sSub>
                                <m:r>
                                  <a:rPr lang="zh-CN" altLang="en-US">
                                    <a:latin typeface="Cambria Math"/>
                                  </a:rPr>
                                  <m:t>=(</m:t>
                                </m:r>
                                <m:sSub>
                                  <m:sSubPr>
                                    <m:ctrlPr>
                                      <a:rPr lang="zh-CN" altLang="en-US" i="1">
                                        <a:latin typeface="Cambria Math"/>
                                      </a:rPr>
                                    </m:ctrlPr>
                                  </m:sSubPr>
                                  <m:e>
                                    <m:r>
                                      <a:rPr lang="zh-CN" altLang="en-US" i="1">
                                        <a:latin typeface="Cambria Math"/>
                                      </a:rPr>
                                      <m:t>𝑇</m:t>
                                    </m:r>
                                  </m:e>
                                  <m:sub>
                                    <m:r>
                                      <a:rPr lang="zh-CN" altLang="en-US" i="1">
                                        <a:latin typeface="Cambria Math"/>
                                      </a:rPr>
                                      <m:t>𝐶𝑆</m:t>
                                    </m:r>
                                  </m:sub>
                                </m:sSub>
                                <m:r>
                                  <a:rPr lang="zh-CN" altLang="en-US">
                                    <a:latin typeface="Cambria Math"/>
                                  </a:rPr>
                                  <m:t>−</m:t>
                                </m:r>
                                <m:r>
                                  <a:rPr lang="zh-CN" altLang="en-US" i="1">
                                    <a:latin typeface="Cambria Math"/>
                                  </a:rPr>
                                  <m:t>𝛥</m:t>
                                </m:r>
                                <m:sSub>
                                  <m:sSubPr>
                                    <m:ctrlPr>
                                      <a:rPr lang="zh-CN" altLang="en-US" i="1">
                                        <a:latin typeface="Cambria Math"/>
                                      </a:rPr>
                                    </m:ctrlPr>
                                  </m:sSubPr>
                                  <m:e>
                                    <m:r>
                                      <a:rPr lang="zh-CN" altLang="en-US" i="1">
                                        <a:latin typeface="Cambria Math"/>
                                      </a:rPr>
                                      <m:t>𝑡</m:t>
                                    </m:r>
                                  </m:e>
                                  <m:sub>
                                    <m:r>
                                      <a:rPr lang="zh-CN" altLang="en-US" i="1">
                                        <a:latin typeface="Cambria Math"/>
                                      </a:rPr>
                                      <m:t>𝑐</m:t>
                                    </m:r>
                                  </m:sub>
                                </m:sSub>
                                <m:r>
                                  <a:rPr lang="zh-CN" altLang="en-US">
                                    <a:latin typeface="Cambria Math"/>
                                  </a:rPr>
                                  <m:t>)</m:t>
                                </m:r>
                                <m:r>
                                  <a:rPr lang="zh-CN" altLang="en-US" i="1">
                                    <a:latin typeface="Cambria Math"/>
                                  </a:rPr>
                                  <m:t>𝑉</m:t>
                                </m:r>
                              </m:e>
                            </m:mr>
                          </m:m>
                        </m:e>
                      </m:d>
                    </m:oMath>
                  </m:oMathPara>
                </a14:m>
                <a:endParaRPr lang="zh-CN" altLang="en-US" dirty="0"/>
              </a:p>
            </p:txBody>
          </p:sp>
        </mc:Choice>
        <mc:Fallback xmlns="">
          <p:sp>
            <p:nvSpPr>
              <p:cNvPr id="6" name="矩形 5"/>
              <p:cNvSpPr>
                <a:spLocks noRot="1" noChangeAspect="1" noMove="1" noResize="1" noEditPoints="1" noAdjustHandles="1" noChangeArrowheads="1" noChangeShapeType="1" noTextEdit="1"/>
              </p:cNvSpPr>
              <p:nvPr/>
            </p:nvSpPr>
            <p:spPr>
              <a:xfrm>
                <a:off x="4281531" y="5881386"/>
                <a:ext cx="2232534" cy="976614"/>
              </a:xfrm>
              <a:prstGeom prst="rect">
                <a:avLst/>
              </a:prstGeom>
              <a:blipFill rotWithShape="1">
                <a:blip r:embed="rId6"/>
                <a:stretch>
                  <a:fillRect/>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7202335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矩形 2"/>
              <p:cNvSpPr/>
              <p:nvPr/>
            </p:nvSpPr>
            <p:spPr>
              <a:xfrm>
                <a:off x="755576" y="954594"/>
                <a:ext cx="7488832" cy="1754326"/>
              </a:xfrm>
              <a:prstGeom prst="rect">
                <a:avLst/>
              </a:prstGeom>
              <a:solidFill>
                <a:schemeClr val="bg1"/>
              </a:solidFill>
              <a:ln>
                <a:noFill/>
              </a:ln>
            </p:spPr>
            <p:style>
              <a:lnRef idx="1">
                <a:schemeClr val="dk1"/>
              </a:lnRef>
              <a:fillRef idx="2">
                <a:schemeClr val="dk1"/>
              </a:fillRef>
              <a:effectRef idx="1">
                <a:schemeClr val="dk1"/>
              </a:effectRef>
              <a:fontRef idx="minor">
                <a:schemeClr val="dk1"/>
              </a:fontRef>
            </p:style>
            <p:txBody>
              <a:bodyPr wrap="square">
                <a:spAutoFit/>
              </a:bodyPr>
              <a:lstStyle/>
              <a:p>
                <a:r>
                  <a:rPr lang="zh-CN" altLang="zh-CN" b="1" dirty="0" smtClean="0"/>
                  <a:t>对声音引导系统而言，干扰的主要来源有：</a:t>
                </a:r>
              </a:p>
              <a:p>
                <a:pPr lvl="0"/>
                <a:r>
                  <a:rPr lang="zh-CN" altLang="zh-CN" dirty="0"/>
                  <a:t>①</a:t>
                </a:r>
                <a:r>
                  <a:rPr lang="en-US" altLang="zh-CN" dirty="0" smtClean="0"/>
                  <a:t>.50Hz</a:t>
                </a:r>
                <a:r>
                  <a:rPr lang="zh-CN" altLang="zh-CN" dirty="0" smtClean="0"/>
                  <a:t>市电干扰；</a:t>
                </a:r>
              </a:p>
              <a:p>
                <a:pPr lvl="0"/>
                <a:r>
                  <a:rPr lang="zh-CN" altLang="zh-CN" dirty="0" smtClean="0"/>
                  <a:t>②</a:t>
                </a:r>
                <a:r>
                  <a:rPr lang="en-US" altLang="zh-CN" dirty="0" smtClean="0"/>
                  <a:t>.</a:t>
                </a:r>
                <a:r>
                  <a:rPr lang="zh-CN" altLang="zh-CN" dirty="0" smtClean="0"/>
                  <a:t>供电部分的纹波干扰（主要是</a:t>
                </a:r>
                <a:r>
                  <a:rPr lang="en-US" altLang="zh-CN" dirty="0" smtClean="0"/>
                  <a:t>100Hz</a:t>
                </a:r>
                <a:r>
                  <a:rPr lang="zh-CN" altLang="zh-CN" dirty="0" smtClean="0"/>
                  <a:t>）；</a:t>
                </a:r>
              </a:p>
              <a:p>
                <a:pPr lvl="0"/>
                <a:r>
                  <a:rPr lang="zh-CN" altLang="zh-CN" dirty="0"/>
                  <a:t>③</a:t>
                </a:r>
                <a:r>
                  <a:rPr lang="en-US" altLang="zh-CN" dirty="0" smtClean="0"/>
                  <a:t>.</a:t>
                </a:r>
                <a:r>
                  <a:rPr lang="zh-CN" altLang="zh-CN" dirty="0" smtClean="0"/>
                  <a:t>话音干扰（</a:t>
                </a:r>
                <a:r>
                  <a:rPr lang="en-US" altLang="zh-CN" dirty="0" smtClean="0"/>
                  <a:t>300</a:t>
                </a:r>
                <a:r>
                  <a:rPr lang="zh-CN" altLang="zh-CN" dirty="0" smtClean="0"/>
                  <a:t>～</a:t>
                </a:r>
                <a:r>
                  <a:rPr lang="en-US" altLang="zh-CN" dirty="0" smtClean="0"/>
                  <a:t>3400Hz</a:t>
                </a:r>
                <a:r>
                  <a:rPr lang="zh-CN" altLang="zh-CN" dirty="0" smtClean="0"/>
                  <a:t>）；</a:t>
                </a:r>
              </a:p>
              <a:p>
                <a:pPr lvl="0"/>
                <a14:m>
                  <m:oMath xmlns:m="http://schemas.openxmlformats.org/officeDocument/2006/math">
                    <m:r>
                      <m:rPr>
                        <m:nor/>
                      </m:rPr>
                      <a:rPr lang="zh-CN" altLang="en-US"/>
                      <m:t>④</m:t>
                    </m:r>
                  </m:oMath>
                </a14:m>
                <a:r>
                  <a:rPr lang="en-US" altLang="zh-CN" dirty="0" smtClean="0"/>
                  <a:t>.</a:t>
                </a:r>
                <a:r>
                  <a:rPr lang="zh-CN" altLang="zh-CN" dirty="0" smtClean="0"/>
                  <a:t>雷电、电气设备等噪声干扰（频谱很宽）；</a:t>
                </a:r>
              </a:p>
              <a:p>
                <a:pPr lvl="0"/>
                <a:r>
                  <a:rPr lang="zh-CN" altLang="zh-CN" dirty="0"/>
                  <a:t>⑤</a:t>
                </a:r>
                <a:r>
                  <a:rPr lang="en-US" altLang="zh-CN" dirty="0" smtClean="0"/>
                  <a:t>.</a:t>
                </a:r>
                <a:r>
                  <a:rPr lang="zh-CN" altLang="zh-CN" dirty="0" smtClean="0"/>
                  <a:t>系统内部的噪声干扰（白噪声）。</a:t>
                </a:r>
                <a:r>
                  <a:rPr lang="en-US" altLang="zh-CN" dirty="0" smtClean="0"/>
                  <a:t>  </a:t>
                </a:r>
                <a:endParaRPr lang="zh-CN" altLang="zh-CN" dirty="0"/>
              </a:p>
            </p:txBody>
          </p:sp>
        </mc:Choice>
        <mc:Fallback xmlns="">
          <p:sp>
            <p:nvSpPr>
              <p:cNvPr id="3" name="矩形 2"/>
              <p:cNvSpPr>
                <a:spLocks noRot="1" noChangeAspect="1" noMove="1" noResize="1" noEditPoints="1" noAdjustHandles="1" noChangeArrowheads="1" noChangeShapeType="1" noTextEdit="1"/>
              </p:cNvSpPr>
              <p:nvPr/>
            </p:nvSpPr>
            <p:spPr>
              <a:xfrm>
                <a:off x="755576" y="954594"/>
                <a:ext cx="7488832" cy="1754326"/>
              </a:xfrm>
              <a:prstGeom prst="rect">
                <a:avLst/>
              </a:prstGeom>
              <a:blipFill rotWithShape="1">
                <a:blip r:embed="rId2"/>
                <a:stretch>
                  <a:fillRect/>
                </a:stretch>
              </a:blipFill>
              <a:ln>
                <a:noFill/>
              </a:ln>
            </p:spPr>
            <p:txBody>
              <a:bodyPr/>
              <a:lstStyle/>
              <a:p>
                <a:r>
                  <a:rPr lang="zh-CN" altLang="en-US">
                    <a:noFill/>
                  </a:rPr>
                  <a:t> </a:t>
                </a:r>
              </a:p>
            </p:txBody>
          </p:sp>
        </mc:Fallback>
      </mc:AlternateContent>
      <p:sp>
        <p:nvSpPr>
          <p:cNvPr id="7177" name="TextBox 5" hidden="1"/>
          <p:cNvSpPr txBox="1">
            <a:spLocks noChangeArrowheads="1"/>
          </p:cNvSpPr>
          <p:nvPr/>
        </p:nvSpPr>
        <p:spPr bwMode="auto">
          <a:xfrm>
            <a:off x="1939925" y="1954213"/>
            <a:ext cx="1943100" cy="369887"/>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78" name="矩形 6" hidden="1"/>
          <p:cNvSpPr>
            <a:spLocks noChangeArrowheads="1"/>
          </p:cNvSpPr>
          <p:nvPr/>
        </p:nvSpPr>
        <p:spPr bwMode="auto">
          <a:xfrm>
            <a:off x="1939925" y="3025775"/>
            <a:ext cx="1471613" cy="646113"/>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79" name="矩形 7" hidden="1"/>
          <p:cNvSpPr>
            <a:spLocks noChangeArrowheads="1"/>
          </p:cNvSpPr>
          <p:nvPr/>
        </p:nvSpPr>
        <p:spPr bwMode="auto">
          <a:xfrm>
            <a:off x="2011363" y="4240213"/>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80" name="矩形 8" hidden="1"/>
          <p:cNvSpPr>
            <a:spLocks noChangeArrowheads="1"/>
          </p:cNvSpPr>
          <p:nvPr/>
        </p:nvSpPr>
        <p:spPr bwMode="auto">
          <a:xfrm>
            <a:off x="2011363" y="5526088"/>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cxnSp>
        <p:nvCxnSpPr>
          <p:cNvPr id="20" name="直接连接符 19"/>
          <p:cNvCxnSpPr/>
          <p:nvPr/>
        </p:nvCxnSpPr>
        <p:spPr>
          <a:xfrm>
            <a:off x="0" y="500063"/>
            <a:ext cx="7429500" cy="1587"/>
          </a:xfrm>
          <a:prstGeom prst="line">
            <a:avLst/>
          </a:prstGeom>
          <a:ln w="15875">
            <a:solidFill>
              <a:srgbClr val="00417C"/>
            </a:solidFill>
            <a:prstDash val="dash"/>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30622" y="30079"/>
            <a:ext cx="4325354" cy="830997"/>
          </a:xfrm>
          <a:prstGeom prst="rect">
            <a:avLst/>
          </a:prstGeom>
        </p:spPr>
        <p:txBody>
          <a:bodyPr wrap="square">
            <a:spAutoFit/>
          </a:bodyPr>
          <a:lstStyle/>
          <a:p>
            <a:r>
              <a:rPr lang="en-US" altLang="zh-CN" sz="2400" dirty="0" smtClean="0">
                <a:latin typeface="华文行楷" pitchFamily="2" charset="-122"/>
                <a:ea typeface="华文行楷" pitchFamily="2" charset="-122"/>
              </a:rPr>
              <a:t>2.</a:t>
            </a:r>
            <a:r>
              <a:rPr lang="zh-CN" altLang="en-US" sz="2400" dirty="0">
                <a:latin typeface="华文行楷" pitchFamily="2" charset="-122"/>
                <a:ea typeface="华文行楷" pitchFamily="2" charset="-122"/>
              </a:rPr>
              <a:t>声音引导系统</a:t>
            </a:r>
            <a:endParaRPr lang="zh-CN" altLang="zh-CN" sz="2400" dirty="0">
              <a:latin typeface="华文行楷" pitchFamily="2" charset="-122"/>
              <a:ea typeface="华文行楷" pitchFamily="2" charset="-122"/>
            </a:endParaRPr>
          </a:p>
          <a:p>
            <a:pPr lvl="0"/>
            <a:endParaRPr lang="zh-CN" altLang="zh-CN" sz="2400" dirty="0">
              <a:latin typeface="华文行楷" pitchFamily="2" charset="-122"/>
              <a:ea typeface="华文行楷" pitchFamily="2" charset="-122"/>
            </a:endParaRPr>
          </a:p>
        </p:txBody>
      </p:sp>
      <p:sp>
        <p:nvSpPr>
          <p:cNvPr id="6" name="矩形 5"/>
          <p:cNvSpPr/>
          <p:nvPr/>
        </p:nvSpPr>
        <p:spPr>
          <a:xfrm>
            <a:off x="431540" y="3356992"/>
            <a:ext cx="7848872" cy="3139321"/>
          </a:xfrm>
          <a:prstGeom prst="rect">
            <a:avLst/>
          </a:prstGeom>
          <a:solidFill>
            <a:schemeClr val="bg1"/>
          </a:solidFill>
          <a:ln>
            <a:noFill/>
          </a:ln>
        </p:spPr>
        <p:style>
          <a:lnRef idx="1">
            <a:schemeClr val="dk1"/>
          </a:lnRef>
          <a:fillRef idx="2">
            <a:schemeClr val="dk1"/>
          </a:fillRef>
          <a:effectRef idx="1">
            <a:schemeClr val="dk1"/>
          </a:effectRef>
          <a:fontRef idx="minor">
            <a:schemeClr val="dk1"/>
          </a:fontRef>
        </p:style>
        <p:txBody>
          <a:bodyPr wrap="square">
            <a:spAutoFit/>
          </a:bodyPr>
          <a:lstStyle/>
          <a:p>
            <a:r>
              <a:rPr lang="zh-CN" altLang="zh-CN" b="1" dirty="0"/>
              <a:t>采用如下抗干扰的措施：</a:t>
            </a:r>
          </a:p>
          <a:p>
            <a:r>
              <a:rPr lang="en-US" altLang="zh-CN" dirty="0"/>
              <a:t>   </a:t>
            </a:r>
            <a:r>
              <a:rPr lang="en-US" altLang="zh-CN" dirty="0" smtClean="0"/>
              <a:t>  </a:t>
            </a:r>
            <a:r>
              <a:rPr lang="zh-CN" altLang="zh-CN" dirty="0" smtClean="0"/>
              <a:t>①</a:t>
            </a:r>
            <a:r>
              <a:rPr lang="zh-CN" altLang="zh-CN" dirty="0"/>
              <a:t>常规抗干扰措施：电磁屏蔽、数模隔离、数数隔离、地线隔离等均属于常规抗干扰措施。</a:t>
            </a:r>
          </a:p>
          <a:p>
            <a:r>
              <a:rPr lang="en-US" altLang="zh-CN" dirty="0"/>
              <a:t>   </a:t>
            </a:r>
            <a:r>
              <a:rPr lang="en-US" altLang="zh-CN" dirty="0" smtClean="0"/>
              <a:t>  </a:t>
            </a:r>
            <a:r>
              <a:rPr lang="zh-CN" altLang="zh-CN" dirty="0" smtClean="0"/>
              <a:t>②</a:t>
            </a:r>
            <a:r>
              <a:rPr lang="zh-CN" altLang="zh-CN" dirty="0"/>
              <a:t>接收器的前置放大器必须选用低噪声器件，中间级要求安装高质量带通滤波器（例如选取四阶</a:t>
            </a:r>
            <a:r>
              <a:rPr lang="en-US" altLang="zh-CN" dirty="0"/>
              <a:t>Butterworth</a:t>
            </a:r>
            <a:r>
              <a:rPr lang="zh-CN" altLang="zh-CN" dirty="0"/>
              <a:t>滤波器）输出的脉冲必须是事先经过整形过的。</a:t>
            </a:r>
          </a:p>
          <a:p>
            <a:r>
              <a:rPr lang="en-US" altLang="zh-CN" dirty="0"/>
              <a:t>   </a:t>
            </a:r>
            <a:r>
              <a:rPr lang="en-US" altLang="zh-CN" dirty="0" smtClean="0"/>
              <a:t>  </a:t>
            </a:r>
            <a:r>
              <a:rPr lang="zh-CN" altLang="zh-CN" dirty="0" smtClean="0"/>
              <a:t>③</a:t>
            </a:r>
            <a:r>
              <a:rPr lang="zh-CN" altLang="zh-CN" dirty="0"/>
              <a:t>声音发生器的脉冲重复频率与市电同频。即选取脉冲重复周期为</a:t>
            </a:r>
            <a:r>
              <a:rPr lang="en-US" altLang="zh-CN" dirty="0" smtClean="0"/>
              <a:t>T=20ms</a:t>
            </a:r>
            <a:r>
              <a:rPr lang="zh-CN" altLang="en-US" dirty="0" smtClean="0"/>
              <a:t>（</a:t>
            </a:r>
            <a:r>
              <a:rPr lang="en-US" altLang="zh-CN" dirty="0" smtClean="0"/>
              <a:t>3</a:t>
            </a:r>
            <a:r>
              <a:rPr lang="zh-CN" altLang="en-US" dirty="0" smtClean="0"/>
              <a:t>）</a:t>
            </a:r>
            <a:r>
              <a:rPr lang="zh-CN" altLang="zh-CN" dirty="0" smtClean="0"/>
              <a:t>利用</a:t>
            </a:r>
            <a:r>
              <a:rPr lang="zh-CN" altLang="zh-CN" dirty="0"/>
              <a:t>先进的数据处理技术，进一步提高定位精度</a:t>
            </a:r>
          </a:p>
          <a:p>
            <a:r>
              <a:rPr lang="en-US" altLang="zh-CN" dirty="0"/>
              <a:t>     </a:t>
            </a:r>
            <a:r>
              <a:rPr lang="zh-CN" altLang="zh-CN" dirty="0"/>
              <a:t>通过一次测量可以确定可移动声源的位置，其定位精度不高。经过多次测量，通过数据处理，可以随时对</a:t>
            </a:r>
            <a:r>
              <a:rPr lang="en-US" altLang="zh-CN" dirty="0"/>
              <a:t>S</a:t>
            </a:r>
            <a:r>
              <a:rPr lang="zh-CN" altLang="zh-CN" dirty="0"/>
              <a:t>的位置进行修正，达到较为准确的定位，并正确地引导小车行驶。</a:t>
            </a:r>
          </a:p>
        </p:txBody>
      </p:sp>
      <p:pic>
        <p:nvPicPr>
          <p:cNvPr id="11"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26413" y="50006"/>
            <a:ext cx="1017587" cy="1011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539552" y="565148"/>
            <a:ext cx="5400600" cy="369332"/>
          </a:xfrm>
          <a:prstGeom prst="rect">
            <a:avLst/>
          </a:prstGeom>
          <a:noFill/>
        </p:spPr>
        <p:txBody>
          <a:bodyPr wrap="square" rtlCol="0">
            <a:spAutoFit/>
          </a:bodyPr>
          <a:lstStyle/>
          <a:p>
            <a:r>
              <a:rPr lang="zh-CN" altLang="en-US" dirty="0" smtClean="0"/>
              <a:t>（</a:t>
            </a:r>
            <a:r>
              <a:rPr lang="en-US" altLang="zh-CN" dirty="0" smtClean="0"/>
              <a:t>2</a:t>
            </a:r>
            <a:r>
              <a:rPr lang="zh-CN" altLang="en-US" dirty="0" smtClean="0"/>
              <a:t>）如何减小对定位精度的影响</a:t>
            </a:r>
            <a:endParaRPr lang="zh-CN" altLang="en-US" dirty="0"/>
          </a:p>
        </p:txBody>
      </p:sp>
      <p:sp>
        <p:nvSpPr>
          <p:cNvPr id="5" name="TextBox 4"/>
          <p:cNvSpPr txBox="1"/>
          <p:nvPr/>
        </p:nvSpPr>
        <p:spPr>
          <a:xfrm>
            <a:off x="539552" y="2780928"/>
            <a:ext cx="8352928" cy="646331"/>
          </a:xfrm>
          <a:prstGeom prst="rect">
            <a:avLst/>
          </a:prstGeom>
          <a:noFill/>
        </p:spPr>
        <p:txBody>
          <a:bodyPr wrap="square" rtlCol="0">
            <a:spAutoFit/>
          </a:bodyPr>
          <a:lstStyle/>
          <a:p>
            <a:r>
              <a:rPr lang="zh-CN" altLang="en-US" dirty="0" smtClean="0"/>
              <a:t>上述干扰的存在直接影响到接收机接收信号的质量，使得接收机接收到的信号的信杂比下降，脉冲的上升沿变差，必将影响定位精度。因此必须排除各种干扰</a:t>
            </a:r>
            <a:endParaRPr lang="zh-CN" altLang="en-US" dirty="0"/>
          </a:p>
        </p:txBody>
      </p:sp>
    </p:spTree>
    <p:extLst>
      <p:ext uri="{BB962C8B-B14F-4D97-AF65-F5344CB8AC3E}">
        <p14:creationId xmlns:p14="http://schemas.microsoft.com/office/powerpoint/2010/main" val="113455854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TextBox 5" hidden="1"/>
          <p:cNvSpPr txBox="1">
            <a:spLocks noChangeArrowheads="1"/>
          </p:cNvSpPr>
          <p:nvPr/>
        </p:nvSpPr>
        <p:spPr bwMode="auto">
          <a:xfrm>
            <a:off x="1939925" y="1954213"/>
            <a:ext cx="1943100" cy="369887"/>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78" name="矩形 6" hidden="1"/>
          <p:cNvSpPr>
            <a:spLocks noChangeArrowheads="1"/>
          </p:cNvSpPr>
          <p:nvPr/>
        </p:nvSpPr>
        <p:spPr bwMode="auto">
          <a:xfrm>
            <a:off x="1939925" y="3025775"/>
            <a:ext cx="1471613" cy="646113"/>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79" name="矩形 7" hidden="1"/>
          <p:cNvSpPr>
            <a:spLocks noChangeArrowheads="1"/>
          </p:cNvSpPr>
          <p:nvPr/>
        </p:nvSpPr>
        <p:spPr bwMode="auto">
          <a:xfrm>
            <a:off x="2011363" y="4240213"/>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80" name="矩形 8" hidden="1"/>
          <p:cNvSpPr>
            <a:spLocks noChangeArrowheads="1"/>
          </p:cNvSpPr>
          <p:nvPr/>
        </p:nvSpPr>
        <p:spPr bwMode="auto">
          <a:xfrm>
            <a:off x="2011363" y="5526088"/>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cxnSp>
        <p:nvCxnSpPr>
          <p:cNvPr id="20" name="直接连接符 19"/>
          <p:cNvCxnSpPr/>
          <p:nvPr/>
        </p:nvCxnSpPr>
        <p:spPr>
          <a:xfrm>
            <a:off x="0" y="500063"/>
            <a:ext cx="7429500" cy="1587"/>
          </a:xfrm>
          <a:prstGeom prst="line">
            <a:avLst/>
          </a:prstGeom>
          <a:ln w="15875">
            <a:solidFill>
              <a:srgbClr val="00417C"/>
            </a:solidFill>
            <a:prstDash val="dash"/>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30622" y="30079"/>
            <a:ext cx="4325354" cy="461665"/>
          </a:xfrm>
          <a:prstGeom prst="rect">
            <a:avLst/>
          </a:prstGeom>
        </p:spPr>
        <p:txBody>
          <a:bodyPr wrap="square">
            <a:spAutoFit/>
          </a:bodyPr>
          <a:lstStyle/>
          <a:p>
            <a:r>
              <a:rPr lang="en-US" altLang="zh-CN" sz="2400" dirty="0" smtClean="0">
                <a:latin typeface="华文行楷" pitchFamily="2" charset="-122"/>
                <a:ea typeface="华文行楷" pitchFamily="2" charset="-122"/>
              </a:rPr>
              <a:t>2.</a:t>
            </a:r>
            <a:r>
              <a:rPr lang="zh-CN" altLang="en-US" sz="2400" dirty="0">
                <a:latin typeface="华文行楷" pitchFamily="2" charset="-122"/>
                <a:ea typeface="华文行楷" pitchFamily="2" charset="-122"/>
              </a:rPr>
              <a:t>声音引导</a:t>
            </a:r>
            <a:r>
              <a:rPr lang="zh-CN" altLang="en-US" sz="2400" dirty="0" smtClean="0">
                <a:latin typeface="华文行楷" pitchFamily="2" charset="-122"/>
                <a:ea typeface="华文行楷" pitchFamily="2" charset="-122"/>
              </a:rPr>
              <a:t>系统</a:t>
            </a:r>
            <a:endParaRPr lang="zh-CN" altLang="zh-CN" sz="2400" dirty="0">
              <a:latin typeface="华文行楷" pitchFamily="2" charset="-122"/>
              <a:ea typeface="华文行楷" pitchFamily="2" charset="-122"/>
            </a:endParaRPr>
          </a:p>
        </p:txBody>
      </p:sp>
      <p:pic>
        <p:nvPicPr>
          <p:cNvPr id="11"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26413" y="50006"/>
            <a:ext cx="1017587" cy="1011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395536" y="764704"/>
            <a:ext cx="7632848" cy="1754326"/>
          </a:xfrm>
          <a:prstGeom prst="rect">
            <a:avLst/>
          </a:prstGeom>
          <a:noFill/>
        </p:spPr>
        <p:txBody>
          <a:bodyPr wrap="square" rtlCol="0">
            <a:spAutoFit/>
          </a:bodyPr>
          <a:lstStyle/>
          <a:p>
            <a:r>
              <a:rPr lang="zh-CN" altLang="en-US" dirty="0" smtClean="0"/>
              <a:t>       此题为智能小车方面的控制类型考题。从</a:t>
            </a:r>
            <a:r>
              <a:rPr lang="en-US" altLang="zh-CN" dirty="0" smtClean="0"/>
              <a:t>2001</a:t>
            </a:r>
            <a:r>
              <a:rPr lang="zh-CN" altLang="en-US" dirty="0" smtClean="0"/>
              <a:t>年开始到</a:t>
            </a:r>
            <a:r>
              <a:rPr lang="en-US" altLang="zh-CN" dirty="0" smtClean="0"/>
              <a:t>2011</a:t>
            </a:r>
            <a:r>
              <a:rPr lang="zh-CN" altLang="en-US" dirty="0" smtClean="0"/>
              <a:t>年共考了</a:t>
            </a:r>
            <a:r>
              <a:rPr lang="en-US" altLang="zh-CN" dirty="0" smtClean="0"/>
              <a:t>5</a:t>
            </a:r>
            <a:r>
              <a:rPr lang="zh-CN" altLang="en-US" dirty="0" smtClean="0"/>
              <a:t>次，每考一次技术难度均有提高，而且实用性更强。前几年由国防科技大学研究的无人无人驾驶汽车由长沙开往武汉实验成功了，这方面的考题也就不再考了。</a:t>
            </a:r>
            <a:r>
              <a:rPr lang="en-US" altLang="zh-CN" dirty="0" smtClean="0"/>
              <a:t>2013</a:t>
            </a:r>
            <a:r>
              <a:rPr lang="zh-CN" altLang="en-US" dirty="0" smtClean="0"/>
              <a:t>年开始玩无人驾驶飞机了。</a:t>
            </a:r>
            <a:r>
              <a:rPr lang="en-US" altLang="zh-CN" dirty="0" smtClean="0"/>
              <a:t>”</a:t>
            </a:r>
            <a:r>
              <a:rPr lang="zh-CN" altLang="en-US" dirty="0" smtClean="0"/>
              <a:t>四旋翼自主飞行器</a:t>
            </a:r>
            <a:r>
              <a:rPr lang="en-US" altLang="zh-CN" dirty="0" smtClean="0"/>
              <a:t>”B</a:t>
            </a:r>
            <a:r>
              <a:rPr lang="zh-CN" altLang="en-US" dirty="0" smtClean="0"/>
              <a:t>题一公布，轰动高校，可以预测无人机的设计将在以后的全国大学生电子设计竞赛中出现。</a:t>
            </a:r>
            <a:endParaRPr lang="en-US" altLang="zh-CN" dirty="0" smtClean="0"/>
          </a:p>
        </p:txBody>
      </p:sp>
      <p:sp>
        <p:nvSpPr>
          <p:cNvPr id="4" name="TextBox 3"/>
          <p:cNvSpPr txBox="1"/>
          <p:nvPr/>
        </p:nvSpPr>
        <p:spPr>
          <a:xfrm>
            <a:off x="755576" y="2780928"/>
            <a:ext cx="6408712" cy="369332"/>
          </a:xfrm>
          <a:prstGeom prst="rect">
            <a:avLst/>
          </a:prstGeom>
          <a:noFill/>
        </p:spPr>
        <p:txBody>
          <a:bodyPr wrap="square" rtlCol="0">
            <a:spAutoFit/>
          </a:bodyPr>
          <a:lstStyle/>
          <a:p>
            <a:r>
              <a:rPr lang="zh-CN" altLang="en-US" dirty="0" smtClean="0"/>
              <a:t>自动控制预测题：无人机方面的题</a:t>
            </a:r>
            <a:endParaRPr lang="zh-CN" altLang="en-US" dirty="0"/>
          </a:p>
        </p:txBody>
      </p:sp>
    </p:spTree>
    <p:extLst>
      <p:ext uri="{BB962C8B-B14F-4D97-AF65-F5344CB8AC3E}">
        <p14:creationId xmlns:p14="http://schemas.microsoft.com/office/powerpoint/2010/main" val="260363463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TextBox 5" hidden="1"/>
          <p:cNvSpPr txBox="1">
            <a:spLocks noChangeArrowheads="1"/>
          </p:cNvSpPr>
          <p:nvPr/>
        </p:nvSpPr>
        <p:spPr bwMode="auto">
          <a:xfrm>
            <a:off x="1939925" y="1954213"/>
            <a:ext cx="1943100" cy="369887"/>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78" name="矩形 6" hidden="1"/>
          <p:cNvSpPr>
            <a:spLocks noChangeArrowheads="1"/>
          </p:cNvSpPr>
          <p:nvPr/>
        </p:nvSpPr>
        <p:spPr bwMode="auto">
          <a:xfrm>
            <a:off x="1939925" y="3025775"/>
            <a:ext cx="1471613" cy="646113"/>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79" name="矩形 7" hidden="1"/>
          <p:cNvSpPr>
            <a:spLocks noChangeArrowheads="1"/>
          </p:cNvSpPr>
          <p:nvPr/>
        </p:nvSpPr>
        <p:spPr bwMode="auto">
          <a:xfrm>
            <a:off x="2011363" y="4240213"/>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80" name="矩形 8" hidden="1"/>
          <p:cNvSpPr>
            <a:spLocks noChangeArrowheads="1"/>
          </p:cNvSpPr>
          <p:nvPr/>
        </p:nvSpPr>
        <p:spPr bwMode="auto">
          <a:xfrm>
            <a:off x="2011363" y="5526088"/>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cxnSp>
        <p:nvCxnSpPr>
          <p:cNvPr id="20" name="直接连接符 19"/>
          <p:cNvCxnSpPr/>
          <p:nvPr/>
        </p:nvCxnSpPr>
        <p:spPr>
          <a:xfrm>
            <a:off x="0" y="500063"/>
            <a:ext cx="7429500" cy="1587"/>
          </a:xfrm>
          <a:prstGeom prst="line">
            <a:avLst/>
          </a:prstGeom>
          <a:ln w="15875">
            <a:solidFill>
              <a:srgbClr val="00417C"/>
            </a:solidFill>
            <a:prstDash val="dash"/>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30622" y="30079"/>
            <a:ext cx="4397362" cy="461665"/>
          </a:xfrm>
          <a:prstGeom prst="rect">
            <a:avLst/>
          </a:prstGeom>
        </p:spPr>
        <p:txBody>
          <a:bodyPr wrap="square">
            <a:spAutoFit/>
          </a:bodyPr>
          <a:lstStyle/>
          <a:p>
            <a:pPr lvl="0"/>
            <a:r>
              <a:rPr lang="en-US" altLang="zh-CN" sz="2400" dirty="0" smtClean="0">
                <a:latin typeface="华文行楷" pitchFamily="2" charset="-122"/>
                <a:ea typeface="华文行楷" pitchFamily="2" charset="-122"/>
              </a:rPr>
              <a:t>3.</a:t>
            </a:r>
            <a:r>
              <a:rPr lang="zh-CN" altLang="en-US" sz="2400" dirty="0">
                <a:latin typeface="华文行楷" pitchFamily="2" charset="-122"/>
                <a:ea typeface="华文行楷" pitchFamily="2" charset="-122"/>
              </a:rPr>
              <a:t>单工无线呼叫系统设计</a:t>
            </a:r>
            <a:endParaRPr lang="zh-CN" altLang="zh-CN" sz="2400" dirty="0">
              <a:latin typeface="华文行楷" pitchFamily="2" charset="-122"/>
              <a:ea typeface="华文行楷" pitchFamily="2" charset="-122"/>
            </a:endParaRPr>
          </a:p>
        </p:txBody>
      </p:sp>
      <p:sp>
        <p:nvSpPr>
          <p:cNvPr id="10" name="矩形 9"/>
          <p:cNvSpPr/>
          <p:nvPr/>
        </p:nvSpPr>
        <p:spPr>
          <a:xfrm>
            <a:off x="1043608" y="2924944"/>
            <a:ext cx="7109639" cy="923330"/>
          </a:xfrm>
          <a:prstGeom prst="rect">
            <a:avLst/>
          </a:prstGeom>
        </p:spPr>
        <p:txBody>
          <a:bodyPr wrap="none">
            <a:spAutoFit/>
          </a:bodyPr>
          <a:lstStyle/>
          <a:p>
            <a:pPr lvl="0"/>
            <a:r>
              <a:rPr lang="zh-CN" altLang="en-US" sz="5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华文行楷" pitchFamily="2" charset="-122"/>
                <a:ea typeface="华文行楷" pitchFamily="2" charset="-122"/>
              </a:rPr>
              <a:t>单工</a:t>
            </a:r>
            <a:r>
              <a:rPr lang="zh-CN" altLang="en-US" sz="5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华文行楷" pitchFamily="2" charset="-122"/>
                <a:ea typeface="华文行楷" pitchFamily="2" charset="-122"/>
              </a:rPr>
              <a:t>无线呼叫</a:t>
            </a:r>
            <a:r>
              <a:rPr lang="zh-CN" altLang="en-US" sz="5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华文行楷" pitchFamily="2" charset="-122"/>
                <a:ea typeface="华文行楷" pitchFamily="2" charset="-122"/>
              </a:rPr>
              <a:t>系统设计</a:t>
            </a:r>
            <a:endParaRPr lang="zh-CN" altLang="en-US" sz="5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华文行楷" pitchFamily="2" charset="-122"/>
              <a:ea typeface="华文行楷" pitchFamily="2" charset="-122"/>
            </a:endParaRPr>
          </a:p>
        </p:txBody>
      </p:sp>
      <p:pic>
        <p:nvPicPr>
          <p:cNvPr id="11"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26413" y="50006"/>
            <a:ext cx="1017587" cy="1011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1259632" y="4221088"/>
            <a:ext cx="6866781" cy="369332"/>
          </a:xfrm>
          <a:prstGeom prst="rect">
            <a:avLst/>
          </a:prstGeom>
          <a:noFill/>
        </p:spPr>
        <p:txBody>
          <a:bodyPr wrap="square" rtlCol="0">
            <a:spAutoFit/>
          </a:bodyPr>
          <a:lstStyle/>
          <a:p>
            <a:pPr algn="ctr"/>
            <a:r>
              <a:rPr lang="en-US" altLang="zh-CN" dirty="0" smtClean="0"/>
              <a:t>2005</a:t>
            </a:r>
            <a:r>
              <a:rPr lang="zh-CN" altLang="en-US" dirty="0" smtClean="0"/>
              <a:t>年全国大学生电子设计竞赛</a:t>
            </a:r>
            <a:r>
              <a:rPr lang="en-US" altLang="zh-CN" dirty="0" smtClean="0"/>
              <a:t>D</a:t>
            </a:r>
            <a:r>
              <a:rPr lang="zh-CN" altLang="en-US" dirty="0" smtClean="0"/>
              <a:t>题</a:t>
            </a:r>
            <a:endParaRPr lang="zh-CN" altLang="en-US" dirty="0"/>
          </a:p>
        </p:txBody>
      </p:sp>
    </p:spTree>
    <p:extLst>
      <p:ext uri="{BB962C8B-B14F-4D97-AF65-F5344CB8AC3E}">
        <p14:creationId xmlns:p14="http://schemas.microsoft.com/office/powerpoint/2010/main" val="2246763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TextBox 5" hidden="1"/>
          <p:cNvSpPr txBox="1">
            <a:spLocks noChangeArrowheads="1"/>
          </p:cNvSpPr>
          <p:nvPr/>
        </p:nvSpPr>
        <p:spPr bwMode="auto">
          <a:xfrm>
            <a:off x="1939925" y="1954213"/>
            <a:ext cx="1943100" cy="369887"/>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78" name="矩形 6" hidden="1"/>
          <p:cNvSpPr>
            <a:spLocks noChangeArrowheads="1"/>
          </p:cNvSpPr>
          <p:nvPr/>
        </p:nvSpPr>
        <p:spPr bwMode="auto">
          <a:xfrm>
            <a:off x="1939925" y="3025775"/>
            <a:ext cx="1471613" cy="646113"/>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79" name="矩形 7" hidden="1"/>
          <p:cNvSpPr>
            <a:spLocks noChangeArrowheads="1"/>
          </p:cNvSpPr>
          <p:nvPr/>
        </p:nvSpPr>
        <p:spPr bwMode="auto">
          <a:xfrm>
            <a:off x="2011363" y="4240213"/>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80" name="矩形 8" hidden="1"/>
          <p:cNvSpPr>
            <a:spLocks noChangeArrowheads="1"/>
          </p:cNvSpPr>
          <p:nvPr/>
        </p:nvSpPr>
        <p:spPr bwMode="auto">
          <a:xfrm>
            <a:off x="2011363" y="5526088"/>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cxnSp>
        <p:nvCxnSpPr>
          <p:cNvPr id="20" name="直接连接符 19"/>
          <p:cNvCxnSpPr/>
          <p:nvPr/>
        </p:nvCxnSpPr>
        <p:spPr>
          <a:xfrm>
            <a:off x="0" y="500063"/>
            <a:ext cx="7429500" cy="1587"/>
          </a:xfrm>
          <a:prstGeom prst="line">
            <a:avLst/>
          </a:prstGeom>
          <a:ln w="15875">
            <a:solidFill>
              <a:srgbClr val="00417C"/>
            </a:solidFill>
            <a:prstDash val="dash"/>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30622" y="30079"/>
            <a:ext cx="4397362" cy="461665"/>
          </a:xfrm>
          <a:prstGeom prst="rect">
            <a:avLst/>
          </a:prstGeom>
        </p:spPr>
        <p:txBody>
          <a:bodyPr wrap="square">
            <a:spAutoFit/>
          </a:bodyPr>
          <a:lstStyle/>
          <a:p>
            <a:pPr lvl="0"/>
            <a:r>
              <a:rPr lang="en-US" altLang="zh-CN" sz="2400" dirty="0" smtClean="0">
                <a:latin typeface="华文行楷" pitchFamily="2" charset="-122"/>
                <a:ea typeface="华文行楷" pitchFamily="2" charset="-122"/>
              </a:rPr>
              <a:t>3.</a:t>
            </a:r>
            <a:r>
              <a:rPr lang="zh-CN" altLang="en-US" sz="2400" dirty="0">
                <a:latin typeface="华文行楷" pitchFamily="2" charset="-122"/>
                <a:ea typeface="华文行楷" pitchFamily="2" charset="-122"/>
              </a:rPr>
              <a:t>单工无线呼叫系统设计</a:t>
            </a:r>
            <a:endParaRPr lang="zh-CN" altLang="zh-CN" sz="2400" dirty="0">
              <a:latin typeface="华文行楷" pitchFamily="2" charset="-122"/>
              <a:ea typeface="华文行楷" pitchFamily="2" charset="-122"/>
            </a:endParaRPr>
          </a:p>
        </p:txBody>
      </p:sp>
      <p:sp>
        <p:nvSpPr>
          <p:cNvPr id="3" name="矩形 2"/>
          <p:cNvSpPr/>
          <p:nvPr/>
        </p:nvSpPr>
        <p:spPr>
          <a:xfrm>
            <a:off x="251520" y="849486"/>
            <a:ext cx="7177980" cy="923330"/>
          </a:xfrm>
          <a:prstGeom prst="rect">
            <a:avLst/>
          </a:prstGeom>
        </p:spPr>
        <p:txBody>
          <a:bodyPr wrap="square">
            <a:spAutoFit/>
          </a:bodyPr>
          <a:lstStyle/>
          <a:p>
            <a:r>
              <a:rPr lang="zh-CN" altLang="zh-CN" b="1" dirty="0" smtClean="0"/>
              <a:t>一、任务</a:t>
            </a:r>
          </a:p>
          <a:p>
            <a:r>
              <a:rPr lang="zh-CN" altLang="zh-CN" dirty="0" smtClean="0"/>
              <a:t>设计并制作一个单工无线呼叫系统，实现主站至从站间的单工语音及数据传输业务。</a:t>
            </a:r>
            <a:endParaRPr lang="zh-CN" altLang="zh-CN" dirty="0"/>
          </a:p>
        </p:txBody>
      </p:sp>
      <p:sp>
        <p:nvSpPr>
          <p:cNvPr id="4" name="矩形 3"/>
          <p:cNvSpPr/>
          <p:nvPr/>
        </p:nvSpPr>
        <p:spPr>
          <a:xfrm>
            <a:off x="251520" y="1713258"/>
            <a:ext cx="8712968" cy="4884094"/>
          </a:xfrm>
          <a:prstGeom prst="rect">
            <a:avLst/>
          </a:prstGeom>
        </p:spPr>
        <p:txBody>
          <a:bodyPr wrap="square">
            <a:spAutoFit/>
          </a:bodyPr>
          <a:lstStyle/>
          <a:p>
            <a:pPr>
              <a:lnSpc>
                <a:spcPts val="2900"/>
              </a:lnSpc>
            </a:pPr>
            <a:r>
              <a:rPr lang="zh-CN" altLang="zh-CN" b="1" dirty="0"/>
              <a:t>二、要求</a:t>
            </a:r>
          </a:p>
          <a:p>
            <a:pPr>
              <a:lnSpc>
                <a:spcPts val="2900"/>
              </a:lnSpc>
            </a:pPr>
            <a:r>
              <a:rPr lang="en-US" altLang="zh-CN" dirty="0"/>
              <a:t>1</a:t>
            </a:r>
            <a:r>
              <a:rPr lang="zh-CN" altLang="zh-CN" dirty="0"/>
              <a:t>、基本要求</a:t>
            </a:r>
          </a:p>
          <a:p>
            <a:pPr>
              <a:lnSpc>
                <a:spcPts val="2900"/>
              </a:lnSpc>
            </a:pPr>
            <a:r>
              <a:rPr lang="zh-CN" altLang="zh-CN" dirty="0"/>
              <a:t>（</a:t>
            </a:r>
            <a:r>
              <a:rPr lang="en-US" altLang="zh-CN" dirty="0"/>
              <a:t>1</a:t>
            </a:r>
            <a:r>
              <a:rPr lang="zh-CN" altLang="zh-CN" dirty="0"/>
              <a:t>）设计并制作一个主站，传送一路语音信号，其发射频率在</a:t>
            </a:r>
            <a:r>
              <a:rPr lang="en-US" altLang="zh-CN" dirty="0"/>
              <a:t>30MHz~40MHz</a:t>
            </a:r>
            <a:r>
              <a:rPr lang="zh-CN" altLang="zh-CN" dirty="0"/>
              <a:t>之间自行选择，发射峰值功率不大于</a:t>
            </a:r>
            <a:r>
              <a:rPr lang="en-US" altLang="zh-CN" dirty="0"/>
              <a:t>20mW(50</a:t>
            </a:r>
            <a:r>
              <a:rPr lang="en-US" altLang="zh-CN" dirty="0">
                <a:sym typeface="Symbol"/>
              </a:rPr>
              <a:t></a:t>
            </a:r>
            <a:r>
              <a:rPr lang="zh-CN" altLang="zh-CN" dirty="0"/>
              <a:t>假负载电阻上测定</a:t>
            </a:r>
            <a:r>
              <a:rPr lang="en-US" altLang="zh-CN" dirty="0"/>
              <a:t>)</a:t>
            </a:r>
            <a:r>
              <a:rPr lang="zh-CN" altLang="zh-CN" dirty="0"/>
              <a:t>，射频信号带宽及调制方式自定，主站传送信号的输入采用话筒和线路输入两种方式；</a:t>
            </a:r>
          </a:p>
          <a:p>
            <a:pPr>
              <a:lnSpc>
                <a:spcPts val="2900"/>
              </a:lnSpc>
            </a:pPr>
            <a:r>
              <a:rPr lang="zh-CN" altLang="zh-CN" dirty="0"/>
              <a:t>（</a:t>
            </a:r>
            <a:r>
              <a:rPr lang="en-US" altLang="zh-CN" dirty="0"/>
              <a:t>2</a:t>
            </a:r>
            <a:r>
              <a:rPr lang="zh-CN" altLang="zh-CN" dirty="0"/>
              <a:t>）设计并制作一个从站，其接收频率与主站相对应，从站必须采用电池组供电，用耳机收听语音信号； </a:t>
            </a:r>
          </a:p>
          <a:p>
            <a:pPr>
              <a:lnSpc>
                <a:spcPts val="2900"/>
              </a:lnSpc>
            </a:pPr>
            <a:r>
              <a:rPr lang="zh-CN" altLang="zh-CN" dirty="0"/>
              <a:t>（</a:t>
            </a:r>
            <a:r>
              <a:rPr lang="en-US" altLang="zh-CN" dirty="0"/>
              <a:t>3</a:t>
            </a:r>
            <a:r>
              <a:rPr lang="zh-CN" altLang="zh-CN" dirty="0"/>
              <a:t>）当传送信号为</a:t>
            </a:r>
            <a:r>
              <a:rPr lang="en-US" altLang="zh-CN" dirty="0"/>
              <a:t>300Hz~3400Hz</a:t>
            </a:r>
            <a:r>
              <a:rPr lang="zh-CN" altLang="zh-CN" dirty="0"/>
              <a:t>的正弦波时，去掉收、发天线，用一个功率衰减</a:t>
            </a:r>
            <a:r>
              <a:rPr lang="en-US" altLang="zh-CN" dirty="0"/>
              <a:t>20dB</a:t>
            </a:r>
            <a:r>
              <a:rPr lang="zh-CN" altLang="zh-CN" dirty="0"/>
              <a:t>左右的衰减器连接主、从站天线端子，通过示波器观察从站耳机两端的接收波形，波形应无明显失真；</a:t>
            </a:r>
          </a:p>
          <a:p>
            <a:pPr>
              <a:lnSpc>
                <a:spcPts val="2900"/>
              </a:lnSpc>
            </a:pPr>
            <a:r>
              <a:rPr lang="zh-CN" altLang="zh-CN" dirty="0"/>
              <a:t>（</a:t>
            </a:r>
            <a:r>
              <a:rPr lang="en-US" altLang="zh-CN" dirty="0"/>
              <a:t>4</a:t>
            </a:r>
            <a:r>
              <a:rPr lang="zh-CN" altLang="zh-CN" dirty="0"/>
              <a:t>）主、从站室内通信距离不小于</a:t>
            </a:r>
            <a:r>
              <a:rPr lang="en-US" altLang="zh-CN" dirty="0"/>
              <a:t>5</a:t>
            </a:r>
            <a:r>
              <a:rPr lang="zh-CN" altLang="zh-CN" dirty="0"/>
              <a:t>米，题目中的通信距离是指主、从站两设备</a:t>
            </a:r>
            <a:r>
              <a:rPr lang="en-US" altLang="zh-CN" dirty="0"/>
              <a:t>(</a:t>
            </a:r>
            <a:r>
              <a:rPr lang="zh-CN" altLang="zh-CN" dirty="0"/>
              <a:t>含天线</a:t>
            </a:r>
            <a:r>
              <a:rPr lang="en-US" altLang="zh-CN" dirty="0"/>
              <a:t>)</a:t>
            </a:r>
            <a:r>
              <a:rPr lang="zh-CN" altLang="zh-CN" dirty="0"/>
              <a:t>间的最近距离；</a:t>
            </a:r>
          </a:p>
          <a:p>
            <a:pPr>
              <a:lnSpc>
                <a:spcPts val="2900"/>
              </a:lnSpc>
            </a:pPr>
            <a:r>
              <a:rPr lang="zh-CN" altLang="zh-CN" dirty="0"/>
              <a:t>（</a:t>
            </a:r>
            <a:r>
              <a:rPr lang="en-US" altLang="zh-CN" dirty="0"/>
              <a:t>5</a:t>
            </a:r>
            <a:r>
              <a:rPr lang="zh-CN" altLang="zh-CN" dirty="0"/>
              <a:t>）主、从站收发天线采用拉杆天线或导线，长度小于等于</a:t>
            </a:r>
            <a:r>
              <a:rPr lang="en-US" altLang="zh-CN" dirty="0"/>
              <a:t>1</a:t>
            </a:r>
            <a:r>
              <a:rPr lang="zh-CN" altLang="zh-CN" dirty="0"/>
              <a:t>米。</a:t>
            </a:r>
          </a:p>
        </p:txBody>
      </p:sp>
      <p:pic>
        <p:nvPicPr>
          <p:cNvPr id="11"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26413" y="50006"/>
            <a:ext cx="1017587" cy="1011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9593355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TextBox 5" hidden="1"/>
          <p:cNvSpPr txBox="1">
            <a:spLocks noChangeArrowheads="1"/>
          </p:cNvSpPr>
          <p:nvPr/>
        </p:nvSpPr>
        <p:spPr bwMode="auto">
          <a:xfrm>
            <a:off x="1939925" y="1954213"/>
            <a:ext cx="1943100" cy="369887"/>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78" name="矩形 6" hidden="1"/>
          <p:cNvSpPr>
            <a:spLocks noChangeArrowheads="1"/>
          </p:cNvSpPr>
          <p:nvPr/>
        </p:nvSpPr>
        <p:spPr bwMode="auto">
          <a:xfrm>
            <a:off x="1939925" y="3025775"/>
            <a:ext cx="1471613" cy="646113"/>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79" name="矩形 7" hidden="1"/>
          <p:cNvSpPr>
            <a:spLocks noChangeArrowheads="1"/>
          </p:cNvSpPr>
          <p:nvPr/>
        </p:nvSpPr>
        <p:spPr bwMode="auto">
          <a:xfrm>
            <a:off x="2011363" y="4240213"/>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80" name="矩形 8" hidden="1"/>
          <p:cNvSpPr>
            <a:spLocks noChangeArrowheads="1"/>
          </p:cNvSpPr>
          <p:nvPr/>
        </p:nvSpPr>
        <p:spPr bwMode="auto">
          <a:xfrm>
            <a:off x="2011363" y="5526088"/>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cxnSp>
        <p:nvCxnSpPr>
          <p:cNvPr id="20" name="直接连接符 19"/>
          <p:cNvCxnSpPr/>
          <p:nvPr/>
        </p:nvCxnSpPr>
        <p:spPr>
          <a:xfrm>
            <a:off x="0" y="500063"/>
            <a:ext cx="7429500" cy="1587"/>
          </a:xfrm>
          <a:prstGeom prst="line">
            <a:avLst/>
          </a:prstGeom>
          <a:ln w="15875">
            <a:solidFill>
              <a:srgbClr val="00417C"/>
            </a:solidFill>
            <a:prstDash val="dash"/>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30622" y="30079"/>
            <a:ext cx="4397362" cy="461665"/>
          </a:xfrm>
          <a:prstGeom prst="rect">
            <a:avLst/>
          </a:prstGeom>
        </p:spPr>
        <p:txBody>
          <a:bodyPr wrap="square">
            <a:spAutoFit/>
          </a:bodyPr>
          <a:lstStyle/>
          <a:p>
            <a:pPr lvl="0"/>
            <a:r>
              <a:rPr lang="en-US" altLang="zh-CN" sz="2400" dirty="0" smtClean="0">
                <a:latin typeface="华文行楷" pitchFamily="2" charset="-122"/>
                <a:ea typeface="华文行楷" pitchFamily="2" charset="-122"/>
              </a:rPr>
              <a:t>3.</a:t>
            </a:r>
            <a:r>
              <a:rPr lang="zh-CN" altLang="en-US" sz="2400" dirty="0">
                <a:latin typeface="华文行楷" pitchFamily="2" charset="-122"/>
                <a:ea typeface="华文行楷" pitchFamily="2" charset="-122"/>
              </a:rPr>
              <a:t>单工无线呼叫系统设计</a:t>
            </a:r>
            <a:endParaRPr lang="zh-CN" altLang="zh-CN" sz="2400" dirty="0">
              <a:latin typeface="华文行楷" pitchFamily="2" charset="-122"/>
              <a:ea typeface="华文行楷" pitchFamily="2" charset="-122"/>
            </a:endParaRPr>
          </a:p>
        </p:txBody>
      </p:sp>
      <p:sp>
        <p:nvSpPr>
          <p:cNvPr id="9" name="矩形 8"/>
          <p:cNvSpPr/>
          <p:nvPr/>
        </p:nvSpPr>
        <p:spPr>
          <a:xfrm>
            <a:off x="215516" y="836712"/>
            <a:ext cx="7900603" cy="2947025"/>
          </a:xfrm>
          <a:prstGeom prst="rect">
            <a:avLst/>
          </a:prstGeom>
        </p:spPr>
        <p:txBody>
          <a:bodyPr wrap="square">
            <a:spAutoFit/>
          </a:bodyPr>
          <a:lstStyle/>
          <a:p>
            <a:pPr>
              <a:lnSpc>
                <a:spcPct val="150000"/>
              </a:lnSpc>
            </a:pPr>
            <a:r>
              <a:rPr lang="en-US" altLang="zh-CN" b="1" dirty="0"/>
              <a:t>2</a:t>
            </a:r>
            <a:r>
              <a:rPr lang="zh-CN" altLang="zh-CN" b="1" dirty="0"/>
              <a:t>、发挥部分</a:t>
            </a:r>
            <a:endParaRPr lang="zh-CN" altLang="zh-CN" dirty="0"/>
          </a:p>
          <a:p>
            <a:pPr>
              <a:lnSpc>
                <a:spcPct val="150000"/>
              </a:lnSpc>
            </a:pPr>
            <a:r>
              <a:rPr lang="zh-CN" altLang="zh-CN" dirty="0"/>
              <a:t>（</a:t>
            </a:r>
            <a:r>
              <a:rPr lang="en-US" altLang="zh-CN" dirty="0"/>
              <a:t>1</a:t>
            </a:r>
            <a:r>
              <a:rPr lang="zh-CN" altLang="zh-CN" dirty="0"/>
              <a:t>）从站数量扩展至</a:t>
            </a:r>
            <a:r>
              <a:rPr lang="en-US" altLang="zh-CN" dirty="0"/>
              <a:t>8</a:t>
            </a:r>
            <a:r>
              <a:rPr lang="zh-CN" altLang="zh-CN" dirty="0"/>
              <a:t>个</a:t>
            </a:r>
            <a:r>
              <a:rPr lang="en-US" altLang="zh-CN" dirty="0"/>
              <a:t>(</a:t>
            </a:r>
            <a:r>
              <a:rPr lang="zh-CN" altLang="zh-CN" dirty="0"/>
              <a:t>实际制作</a:t>
            </a:r>
            <a:r>
              <a:rPr lang="en-US" altLang="zh-CN" dirty="0"/>
              <a:t>1</a:t>
            </a:r>
            <a:r>
              <a:rPr lang="zh-CN" altLang="zh-CN" dirty="0"/>
              <a:t>个从站</a:t>
            </a:r>
            <a:r>
              <a:rPr lang="en-US" altLang="zh-CN" dirty="0"/>
              <a:t>)</a:t>
            </a:r>
            <a:r>
              <a:rPr lang="zh-CN" altLang="zh-CN" dirty="0"/>
              <a:t>，构成一点对多点的单工无线呼叫系统。要求从站号码可任意改变，主站具有拨号选呼和群呼功能；</a:t>
            </a:r>
          </a:p>
          <a:p>
            <a:pPr>
              <a:lnSpc>
                <a:spcPct val="150000"/>
              </a:lnSpc>
            </a:pPr>
            <a:r>
              <a:rPr lang="zh-CN" altLang="zh-CN" dirty="0"/>
              <a:t>（</a:t>
            </a:r>
            <a:r>
              <a:rPr lang="en-US" altLang="zh-CN" dirty="0"/>
              <a:t>2</a:t>
            </a:r>
            <a:r>
              <a:rPr lang="zh-CN" altLang="zh-CN" dirty="0"/>
              <a:t>）增加英文短信的数据传输业务，实现主站英文短信的输入发送和从站英文短信的接收显示功能；</a:t>
            </a:r>
          </a:p>
          <a:p>
            <a:pPr>
              <a:lnSpc>
                <a:spcPct val="150000"/>
              </a:lnSpc>
            </a:pPr>
            <a:r>
              <a:rPr lang="zh-CN" altLang="zh-CN" dirty="0"/>
              <a:t>（</a:t>
            </a:r>
            <a:r>
              <a:rPr lang="en-US" altLang="zh-CN" dirty="0"/>
              <a:t>3</a:t>
            </a:r>
            <a:r>
              <a:rPr lang="zh-CN" altLang="zh-CN" dirty="0"/>
              <a:t>）当发射峰值功率不大于</a:t>
            </a:r>
            <a:r>
              <a:rPr lang="en-US" altLang="zh-CN" dirty="0"/>
              <a:t>20mW</a:t>
            </a:r>
            <a:r>
              <a:rPr lang="zh-CN" altLang="zh-CN" dirty="0"/>
              <a:t>时，尽可能地加大主、从站间的通信距离。</a:t>
            </a:r>
          </a:p>
          <a:p>
            <a:pPr>
              <a:lnSpc>
                <a:spcPct val="150000"/>
              </a:lnSpc>
            </a:pPr>
            <a:r>
              <a:rPr lang="zh-CN" altLang="zh-CN" dirty="0"/>
              <a:t>（</a:t>
            </a:r>
            <a:r>
              <a:rPr lang="en-US" altLang="zh-CN" dirty="0"/>
              <a:t>4</a:t>
            </a:r>
            <a:r>
              <a:rPr lang="zh-CN" altLang="zh-CN" dirty="0"/>
              <a:t>）其他。</a:t>
            </a:r>
          </a:p>
        </p:txBody>
      </p:sp>
      <p:sp>
        <p:nvSpPr>
          <p:cNvPr id="3" name="矩形 2"/>
          <p:cNvSpPr/>
          <p:nvPr/>
        </p:nvSpPr>
        <p:spPr>
          <a:xfrm>
            <a:off x="323528" y="4032726"/>
            <a:ext cx="7900603" cy="1700530"/>
          </a:xfrm>
          <a:prstGeom prst="rect">
            <a:avLst/>
          </a:prstGeom>
        </p:spPr>
        <p:txBody>
          <a:bodyPr wrap="square">
            <a:spAutoFit/>
          </a:bodyPr>
          <a:lstStyle/>
          <a:p>
            <a:pPr>
              <a:lnSpc>
                <a:spcPct val="150000"/>
              </a:lnSpc>
            </a:pPr>
            <a:r>
              <a:rPr lang="zh-CN" altLang="en-US" b="1" dirty="0"/>
              <a:t>三</a:t>
            </a:r>
            <a:r>
              <a:rPr lang="zh-CN" altLang="zh-CN" b="1" dirty="0" smtClean="0"/>
              <a:t>、</a:t>
            </a:r>
            <a:r>
              <a:rPr lang="zh-CN" altLang="zh-CN" b="1" dirty="0"/>
              <a:t>说明</a:t>
            </a:r>
          </a:p>
          <a:p>
            <a:pPr>
              <a:lnSpc>
                <a:spcPct val="150000"/>
              </a:lnSpc>
            </a:pPr>
            <a:r>
              <a:rPr lang="en-US" altLang="zh-CN" dirty="0"/>
              <a:t>1</a:t>
            </a:r>
            <a:r>
              <a:rPr lang="zh-CN" altLang="zh-CN" dirty="0"/>
              <a:t>、主站需留出末级功率放大器发射功率的测量端，用于接入</a:t>
            </a:r>
            <a:r>
              <a:rPr lang="en-US" altLang="zh-CN" dirty="0"/>
              <a:t>50</a:t>
            </a:r>
            <a:r>
              <a:rPr lang="en-US" altLang="zh-CN" dirty="0">
                <a:sym typeface="Symbol"/>
              </a:rPr>
              <a:t></a:t>
            </a:r>
            <a:r>
              <a:rPr lang="zh-CN" altLang="zh-CN" dirty="0"/>
              <a:t>假负载电阻，以测试发射功率；</a:t>
            </a:r>
          </a:p>
          <a:p>
            <a:pPr>
              <a:lnSpc>
                <a:spcPct val="150000"/>
              </a:lnSpc>
            </a:pPr>
            <a:r>
              <a:rPr lang="en-US" altLang="zh-CN" dirty="0"/>
              <a:t>2</a:t>
            </a:r>
            <a:r>
              <a:rPr lang="zh-CN" altLang="zh-CN" dirty="0"/>
              <a:t>、为测试方便，作品中使用的衰减器（可以自制），应与作品一起封装上交。</a:t>
            </a:r>
          </a:p>
        </p:txBody>
      </p:sp>
      <p:pic>
        <p:nvPicPr>
          <p:cNvPr id="11"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26413" y="50006"/>
            <a:ext cx="1017587" cy="1011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7722933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TextBox 5" hidden="1"/>
          <p:cNvSpPr txBox="1">
            <a:spLocks noChangeArrowheads="1"/>
          </p:cNvSpPr>
          <p:nvPr/>
        </p:nvSpPr>
        <p:spPr bwMode="auto">
          <a:xfrm>
            <a:off x="1939925" y="1954213"/>
            <a:ext cx="1943100" cy="369887"/>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78" name="矩形 6" hidden="1"/>
          <p:cNvSpPr>
            <a:spLocks noChangeArrowheads="1"/>
          </p:cNvSpPr>
          <p:nvPr/>
        </p:nvSpPr>
        <p:spPr bwMode="auto">
          <a:xfrm>
            <a:off x="1939925" y="3025775"/>
            <a:ext cx="1471613" cy="646113"/>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79" name="矩形 7" hidden="1"/>
          <p:cNvSpPr>
            <a:spLocks noChangeArrowheads="1"/>
          </p:cNvSpPr>
          <p:nvPr/>
        </p:nvSpPr>
        <p:spPr bwMode="auto">
          <a:xfrm>
            <a:off x="2011363" y="4240213"/>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80" name="矩形 8" hidden="1"/>
          <p:cNvSpPr>
            <a:spLocks noChangeArrowheads="1"/>
          </p:cNvSpPr>
          <p:nvPr/>
        </p:nvSpPr>
        <p:spPr bwMode="auto">
          <a:xfrm>
            <a:off x="2011363" y="5526088"/>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cxnSp>
        <p:nvCxnSpPr>
          <p:cNvPr id="20" name="直接连接符 19"/>
          <p:cNvCxnSpPr/>
          <p:nvPr/>
        </p:nvCxnSpPr>
        <p:spPr>
          <a:xfrm>
            <a:off x="0" y="500063"/>
            <a:ext cx="7429500" cy="1587"/>
          </a:xfrm>
          <a:prstGeom prst="line">
            <a:avLst/>
          </a:prstGeom>
          <a:ln w="15875">
            <a:solidFill>
              <a:srgbClr val="00417C"/>
            </a:solidFill>
            <a:prstDash val="dash"/>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30622" y="30079"/>
            <a:ext cx="4397362" cy="461665"/>
          </a:xfrm>
          <a:prstGeom prst="rect">
            <a:avLst/>
          </a:prstGeom>
        </p:spPr>
        <p:txBody>
          <a:bodyPr wrap="square">
            <a:spAutoFit/>
          </a:bodyPr>
          <a:lstStyle/>
          <a:p>
            <a:pPr lvl="0"/>
            <a:r>
              <a:rPr lang="en-US" altLang="zh-CN" sz="2400" dirty="0" smtClean="0">
                <a:latin typeface="华文行楷" pitchFamily="2" charset="-122"/>
                <a:ea typeface="华文行楷" pitchFamily="2" charset="-122"/>
              </a:rPr>
              <a:t>3.</a:t>
            </a:r>
            <a:r>
              <a:rPr lang="zh-CN" altLang="en-US" sz="2400" dirty="0">
                <a:latin typeface="华文行楷" pitchFamily="2" charset="-122"/>
                <a:ea typeface="华文行楷" pitchFamily="2" charset="-122"/>
              </a:rPr>
              <a:t>单工无线呼叫系统设计</a:t>
            </a:r>
            <a:endParaRPr lang="zh-CN" altLang="zh-CN" sz="2400" dirty="0">
              <a:latin typeface="华文行楷" pitchFamily="2" charset="-122"/>
              <a:ea typeface="华文行楷" pitchFamily="2" charset="-122"/>
            </a:endParaRPr>
          </a:p>
        </p:txBody>
      </p:sp>
      <p:sp>
        <p:nvSpPr>
          <p:cNvPr id="3" name="TextBox 2"/>
          <p:cNvSpPr txBox="1"/>
          <p:nvPr/>
        </p:nvSpPr>
        <p:spPr>
          <a:xfrm>
            <a:off x="251520" y="895648"/>
            <a:ext cx="3247206" cy="461665"/>
          </a:xfrm>
          <a:prstGeom prst="rect">
            <a:avLst/>
          </a:prstGeom>
          <a:noFill/>
        </p:spPr>
        <p:txBody>
          <a:bodyPr wrap="square" rtlCol="0">
            <a:spAutoFit/>
          </a:bodyPr>
          <a:lstStyle/>
          <a:p>
            <a:r>
              <a:rPr lang="zh-CN" altLang="en-US" sz="2400" b="1" dirty="0" smtClean="0"/>
              <a:t>题目分析</a:t>
            </a:r>
            <a:endParaRPr lang="zh-CN" altLang="en-US" sz="2400" b="1" dirty="0"/>
          </a:p>
        </p:txBody>
      </p:sp>
      <p:sp>
        <p:nvSpPr>
          <p:cNvPr id="4" name="矩形 3"/>
          <p:cNvSpPr/>
          <p:nvPr/>
        </p:nvSpPr>
        <p:spPr>
          <a:xfrm>
            <a:off x="392542" y="1309668"/>
            <a:ext cx="8008779" cy="1338828"/>
          </a:xfrm>
          <a:prstGeom prst="rect">
            <a:avLst/>
          </a:prstGeom>
        </p:spPr>
        <p:txBody>
          <a:bodyPr wrap="square">
            <a:spAutoFit/>
          </a:bodyPr>
          <a:lstStyle/>
          <a:p>
            <a:pPr>
              <a:lnSpc>
                <a:spcPct val="150000"/>
              </a:lnSpc>
            </a:pPr>
            <a:r>
              <a:rPr lang="zh-CN" altLang="en-US" dirty="0"/>
              <a:t> </a:t>
            </a:r>
            <a:r>
              <a:rPr lang="zh-CN" altLang="en-US" dirty="0" smtClean="0"/>
              <a:t>       根据任务</a:t>
            </a:r>
            <a:r>
              <a:rPr lang="zh-CN" altLang="en-US" dirty="0"/>
              <a:t>，要设计一个</a:t>
            </a:r>
            <a:r>
              <a:rPr lang="zh-CN" altLang="en-US" dirty="0" smtClean="0"/>
              <a:t>单工无线</a:t>
            </a:r>
            <a:r>
              <a:rPr lang="zh-CN" altLang="en-US" dirty="0"/>
              <a:t>呼叫系统，实现主站至从站间的</a:t>
            </a:r>
            <a:r>
              <a:rPr lang="zh-CN" altLang="en-US" dirty="0" smtClean="0"/>
              <a:t>单工语音</a:t>
            </a:r>
            <a:r>
              <a:rPr lang="zh-CN" altLang="en-US" dirty="0"/>
              <a:t>及数据</a:t>
            </a:r>
            <a:r>
              <a:rPr lang="zh-CN" altLang="en-US" dirty="0" smtClean="0"/>
              <a:t>传输业务。根据</a:t>
            </a:r>
            <a:r>
              <a:rPr lang="zh-CN" altLang="en-US" dirty="0"/>
              <a:t>要求</a:t>
            </a:r>
            <a:r>
              <a:rPr lang="en-US" altLang="zh-CN" dirty="0"/>
              <a:t>:</a:t>
            </a:r>
            <a:r>
              <a:rPr lang="zh-CN" altLang="en-US" dirty="0"/>
              <a:t>要建立一个主站</a:t>
            </a:r>
            <a:r>
              <a:rPr lang="en-US" altLang="zh-CN" dirty="0"/>
              <a:t>(</a:t>
            </a:r>
            <a:r>
              <a:rPr lang="zh-CN" altLang="en-US" dirty="0"/>
              <a:t>一台发射机</a:t>
            </a:r>
            <a:r>
              <a:rPr lang="en-US" altLang="zh-CN" dirty="0"/>
              <a:t>)</a:t>
            </a:r>
            <a:r>
              <a:rPr lang="zh-CN" altLang="en-US" dirty="0"/>
              <a:t>、</a:t>
            </a:r>
            <a:r>
              <a:rPr lang="en-US" altLang="zh-CN" dirty="0"/>
              <a:t>8</a:t>
            </a:r>
            <a:r>
              <a:rPr lang="zh-CN" altLang="en-US" dirty="0"/>
              <a:t>个从站</a:t>
            </a:r>
            <a:r>
              <a:rPr lang="en-US" altLang="zh-CN" dirty="0"/>
              <a:t>(6</a:t>
            </a:r>
            <a:r>
              <a:rPr lang="zh-CN" altLang="en-US" dirty="0"/>
              <a:t>个接收机</a:t>
            </a:r>
            <a:r>
              <a:rPr lang="en-US" altLang="zh-CN" dirty="0"/>
              <a:t>)</a:t>
            </a:r>
            <a:r>
              <a:rPr lang="zh-CN" altLang="en-US" dirty="0"/>
              <a:t>，考虑时间限制只</a:t>
            </a:r>
            <a:r>
              <a:rPr lang="zh-CN" altLang="en-US" dirty="0" smtClean="0"/>
              <a:t>要求</a:t>
            </a:r>
            <a:r>
              <a:rPr lang="zh-CN" altLang="en-US" dirty="0"/>
              <a:t>做一台</a:t>
            </a:r>
            <a:r>
              <a:rPr lang="zh-CN" altLang="en-US" dirty="0" smtClean="0"/>
              <a:t>接收机，但</a:t>
            </a:r>
            <a:r>
              <a:rPr lang="zh-CN" altLang="en-US" dirty="0"/>
              <a:t>必须具有单呼和群呼功能</a:t>
            </a:r>
            <a:r>
              <a:rPr lang="zh-CN" altLang="en-US" dirty="0" smtClean="0"/>
              <a:t>。</a:t>
            </a:r>
            <a:endParaRPr lang="zh-CN" altLang="en-US" dirty="0"/>
          </a:p>
        </p:txBody>
      </p:sp>
      <p:sp>
        <p:nvSpPr>
          <p:cNvPr id="5" name="矩形 4"/>
          <p:cNvSpPr/>
          <p:nvPr/>
        </p:nvSpPr>
        <p:spPr>
          <a:xfrm>
            <a:off x="423870" y="2538770"/>
            <a:ext cx="5256584" cy="1754326"/>
          </a:xfrm>
          <a:prstGeom prst="rect">
            <a:avLst/>
          </a:prstGeom>
        </p:spPr>
        <p:txBody>
          <a:bodyPr wrap="square">
            <a:spAutoFit/>
          </a:bodyPr>
          <a:lstStyle/>
          <a:p>
            <a:pPr>
              <a:lnSpc>
                <a:spcPct val="150000"/>
              </a:lnSpc>
            </a:pPr>
            <a:r>
              <a:rPr lang="zh-CN" altLang="en-US" b="1" dirty="0"/>
              <a:t>系统功能</a:t>
            </a:r>
            <a:r>
              <a:rPr lang="en-US" altLang="zh-CN" b="1" dirty="0"/>
              <a:t>:</a:t>
            </a:r>
          </a:p>
          <a:p>
            <a:pPr>
              <a:lnSpc>
                <a:spcPct val="150000"/>
              </a:lnSpc>
            </a:pPr>
            <a:r>
              <a:rPr lang="en-US" altLang="zh-CN" dirty="0" smtClean="0"/>
              <a:t>1.</a:t>
            </a:r>
            <a:r>
              <a:rPr lang="zh-CN" altLang="en-US" dirty="0" smtClean="0"/>
              <a:t>传送</a:t>
            </a:r>
            <a:r>
              <a:rPr lang="zh-CN" altLang="en-US" dirty="0"/>
              <a:t>语音</a:t>
            </a:r>
            <a:r>
              <a:rPr lang="zh-CN" altLang="en-US" dirty="0" smtClean="0"/>
              <a:t>信</a:t>
            </a:r>
            <a:endParaRPr lang="en-US" altLang="zh-CN" dirty="0" smtClean="0"/>
          </a:p>
          <a:p>
            <a:pPr>
              <a:lnSpc>
                <a:spcPct val="150000"/>
              </a:lnSpc>
            </a:pPr>
            <a:r>
              <a:rPr lang="en-US" altLang="zh-CN" dirty="0" smtClean="0"/>
              <a:t>2.</a:t>
            </a:r>
            <a:r>
              <a:rPr lang="zh-CN" altLang="en-US" dirty="0" smtClean="0"/>
              <a:t>主站</a:t>
            </a:r>
            <a:r>
              <a:rPr lang="zh-CN" altLang="en-US" dirty="0"/>
              <a:t>对从站</a:t>
            </a:r>
            <a:r>
              <a:rPr lang="en-US" altLang="zh-CN" dirty="0"/>
              <a:t>(8</a:t>
            </a:r>
            <a:r>
              <a:rPr lang="zh-CN" altLang="en-US" dirty="0"/>
              <a:t>个</a:t>
            </a:r>
            <a:r>
              <a:rPr lang="en-US" altLang="zh-CN" dirty="0"/>
              <a:t>)</a:t>
            </a:r>
            <a:r>
              <a:rPr lang="zh-CN" altLang="en-US" dirty="0"/>
              <a:t>具有拨号选呼和群呼功能</a:t>
            </a:r>
            <a:r>
              <a:rPr lang="en-US" altLang="zh-CN" dirty="0"/>
              <a:t>;</a:t>
            </a:r>
          </a:p>
          <a:p>
            <a:pPr>
              <a:lnSpc>
                <a:spcPct val="150000"/>
              </a:lnSpc>
            </a:pPr>
            <a:r>
              <a:rPr lang="en-US" altLang="zh-CN" dirty="0" smtClean="0"/>
              <a:t>3.</a:t>
            </a:r>
            <a:r>
              <a:rPr lang="zh-CN" altLang="en-US" dirty="0" smtClean="0"/>
              <a:t>传送</a:t>
            </a:r>
            <a:r>
              <a:rPr lang="zh-CN" altLang="en-US" dirty="0"/>
              <a:t>英文短信数据，并</a:t>
            </a:r>
            <a:r>
              <a:rPr lang="zh-CN" altLang="en-US" dirty="0" smtClean="0"/>
              <a:t>能够显示短信</a:t>
            </a:r>
            <a:r>
              <a:rPr lang="zh-CN" altLang="en-US" dirty="0"/>
              <a:t>内容</a:t>
            </a:r>
            <a:r>
              <a:rPr lang="zh-CN" altLang="en-US" dirty="0" smtClean="0"/>
              <a:t>。</a:t>
            </a:r>
            <a:endParaRPr lang="zh-CN" altLang="en-US" dirty="0"/>
          </a:p>
        </p:txBody>
      </p:sp>
      <p:sp>
        <p:nvSpPr>
          <p:cNvPr id="6" name="矩形 5"/>
          <p:cNvSpPr/>
          <p:nvPr/>
        </p:nvSpPr>
        <p:spPr>
          <a:xfrm>
            <a:off x="483917" y="4149080"/>
            <a:ext cx="4572000" cy="507831"/>
          </a:xfrm>
          <a:prstGeom prst="rect">
            <a:avLst/>
          </a:prstGeom>
        </p:spPr>
        <p:txBody>
          <a:bodyPr>
            <a:spAutoFit/>
          </a:bodyPr>
          <a:lstStyle/>
          <a:p>
            <a:pPr>
              <a:lnSpc>
                <a:spcPct val="150000"/>
              </a:lnSpc>
            </a:pPr>
            <a:r>
              <a:rPr lang="zh-CN" altLang="en-US" b="1" dirty="0"/>
              <a:t>技术</a:t>
            </a:r>
            <a:r>
              <a:rPr lang="zh-CN" altLang="en-US" b="1" dirty="0" smtClean="0"/>
              <a:t>指标：</a:t>
            </a:r>
            <a:r>
              <a:rPr lang="zh-CN" altLang="en-US" dirty="0" smtClean="0"/>
              <a:t>主站</a:t>
            </a:r>
            <a:r>
              <a:rPr lang="en-US" altLang="zh-CN" dirty="0"/>
              <a:t>(</a:t>
            </a:r>
            <a:r>
              <a:rPr lang="zh-CN" altLang="en-US" dirty="0"/>
              <a:t>发射系统</a:t>
            </a:r>
            <a:r>
              <a:rPr lang="en-US" altLang="zh-CN" dirty="0"/>
              <a:t>)</a:t>
            </a:r>
            <a:r>
              <a:rPr lang="zh-CN" altLang="en-US" dirty="0"/>
              <a:t>上要技术指标</a:t>
            </a:r>
            <a:r>
              <a:rPr lang="en-US" altLang="zh-CN" dirty="0"/>
              <a:t>:</a:t>
            </a:r>
          </a:p>
        </p:txBody>
      </p:sp>
      <mc:AlternateContent xmlns:mc="http://schemas.openxmlformats.org/markup-compatibility/2006" xmlns:a14="http://schemas.microsoft.com/office/drawing/2010/main">
        <mc:Choice Requires="a14">
          <p:sp>
            <p:nvSpPr>
              <p:cNvPr id="7" name="矩形 6"/>
              <p:cNvSpPr/>
              <p:nvPr/>
            </p:nvSpPr>
            <p:spPr>
              <a:xfrm>
                <a:off x="483917" y="4509120"/>
                <a:ext cx="5528243" cy="2169825"/>
              </a:xfrm>
              <a:prstGeom prst="rect">
                <a:avLst/>
              </a:prstGeom>
            </p:spPr>
            <p:txBody>
              <a:bodyPr wrap="square">
                <a:spAutoFit/>
              </a:bodyPr>
              <a:lstStyle/>
              <a:p>
                <a:pPr>
                  <a:lnSpc>
                    <a:spcPct val="150000"/>
                  </a:lnSpc>
                </a:pPr>
                <a:r>
                  <a:rPr lang="en-US" altLang="zh-CN" dirty="0" smtClean="0"/>
                  <a:t>1.</a:t>
                </a:r>
                <a:r>
                  <a:rPr lang="zh-CN" altLang="en-US" dirty="0" smtClean="0"/>
                  <a:t>输</a:t>
                </a:r>
                <a:r>
                  <a:rPr lang="zh-CN" altLang="en-US" dirty="0"/>
                  <a:t>人信号电平和阻抗</a:t>
                </a:r>
                <a:r>
                  <a:rPr lang="en-US" altLang="zh-CN" dirty="0" smtClean="0"/>
                  <a:t>;</a:t>
                </a:r>
                <a:r>
                  <a:rPr lang="zh-CN" altLang="en-US" dirty="0" smtClean="0"/>
                  <a:t>话筒</a:t>
                </a:r>
                <a:r>
                  <a:rPr lang="en-US" altLang="zh-CN" dirty="0" smtClean="0"/>
                  <a:t>600</a:t>
                </a:r>
                <a14:m>
                  <m:oMath xmlns:m="http://schemas.openxmlformats.org/officeDocument/2006/math">
                    <m:r>
                      <a:rPr lang="zh-CN" altLang="en-US" i="1">
                        <a:latin typeface="Cambria Math"/>
                      </a:rPr>
                      <m:t>𝛺</m:t>
                    </m:r>
                    <m:r>
                      <a:rPr lang="zh-CN" altLang="en-US" b="0" i="1" smtClean="0">
                        <a:latin typeface="Cambria Math"/>
                      </a:rPr>
                      <m:t>、</m:t>
                    </m:r>
                  </m:oMath>
                </a14:m>
                <a:r>
                  <a:rPr lang="en-US" altLang="zh-CN" dirty="0" smtClean="0"/>
                  <a:t>100mV</a:t>
                </a:r>
                <a:r>
                  <a:rPr lang="zh-CN" altLang="en-US" dirty="0" smtClean="0"/>
                  <a:t>；</a:t>
                </a:r>
                <a:endParaRPr lang="en-US" altLang="zh-CN" dirty="0" smtClean="0"/>
              </a:p>
              <a:p>
                <a:pPr>
                  <a:lnSpc>
                    <a:spcPct val="150000"/>
                  </a:lnSpc>
                </a:pPr>
                <a:r>
                  <a:rPr lang="zh-CN" altLang="en-US" dirty="0" smtClean="0"/>
                  <a:t>线路输入</a:t>
                </a:r>
                <a:r>
                  <a:rPr lang="en-US" altLang="zh-CN" dirty="0" smtClean="0"/>
                  <a:t>600</a:t>
                </a:r>
                <a14:m>
                  <m:oMath xmlns:m="http://schemas.openxmlformats.org/officeDocument/2006/math">
                    <m:r>
                      <a:rPr lang="zh-CN" altLang="en-US" i="1">
                        <a:latin typeface="Cambria Math"/>
                      </a:rPr>
                      <m:t>𝛺</m:t>
                    </m:r>
                    <m:r>
                      <a:rPr lang="zh-CN" altLang="en-US" b="0" i="1" smtClean="0">
                        <a:latin typeface="Cambria Math"/>
                      </a:rPr>
                      <m:t>、</m:t>
                    </m:r>
                    <m:r>
                      <a:rPr lang="en-US" altLang="zh-CN" b="0" i="1" smtClean="0">
                        <a:latin typeface="Cambria Math"/>
                      </a:rPr>
                      <m:t>0</m:t>
                    </m:r>
                    <m:r>
                      <m:rPr>
                        <m:sty m:val="p"/>
                      </m:rPr>
                      <a:rPr lang="en-US" altLang="zh-CN" i="1">
                        <a:latin typeface="Cambria Math"/>
                      </a:rPr>
                      <m:t>dBm</m:t>
                    </m:r>
                    <m:d>
                      <m:dPr>
                        <m:begChr m:val="（"/>
                        <m:endChr m:val="）"/>
                        <m:ctrlPr>
                          <a:rPr lang="zh-CN" altLang="en-US" b="0" i="1" smtClean="0">
                            <a:latin typeface="Cambria Math"/>
                          </a:rPr>
                        </m:ctrlPr>
                      </m:dPr>
                      <m:e>
                        <m:r>
                          <a:rPr lang="en-US" altLang="zh-CN" b="0" i="1" smtClean="0">
                            <a:latin typeface="Cambria Math"/>
                          </a:rPr>
                          <m:t>0.775</m:t>
                        </m:r>
                        <m:r>
                          <a:rPr lang="en-US" altLang="zh-CN" b="0" i="1" smtClean="0">
                            <a:latin typeface="Cambria Math"/>
                          </a:rPr>
                          <m:t>𝑉</m:t>
                        </m:r>
                      </m:e>
                    </m:d>
                    <m:r>
                      <a:rPr lang="zh-CN" altLang="en-US" b="0" i="1" smtClean="0">
                        <a:latin typeface="Cambria Math"/>
                      </a:rPr>
                      <m:t>；</m:t>
                    </m:r>
                    <m:r>
                      <a:rPr lang="zh-CN" altLang="en-US">
                        <a:latin typeface="Cambria Math"/>
                      </a:rPr>
                      <m:t>基带信号输入</m:t>
                    </m:r>
                    <m:r>
                      <a:rPr lang="zh-CN" altLang="en-US">
                        <a:latin typeface="Cambria Math"/>
                      </a:rPr>
                      <m:t>±2</m:t>
                    </m:r>
                    <m:r>
                      <a:rPr lang="zh-CN" altLang="en-US" i="1">
                        <a:latin typeface="Cambria Math"/>
                      </a:rPr>
                      <m:t>𝑉</m:t>
                    </m:r>
                  </m:oMath>
                </a14:m>
                <a:endParaRPr lang="en-US" altLang="zh-CN" dirty="0"/>
              </a:p>
              <a:p>
                <a:pPr>
                  <a:lnSpc>
                    <a:spcPct val="150000"/>
                  </a:lnSpc>
                </a:pPr>
                <a:r>
                  <a:rPr lang="en-US" altLang="zh-CN" dirty="0" smtClean="0"/>
                  <a:t>2.</a:t>
                </a:r>
                <a:r>
                  <a:rPr lang="zh-CN" altLang="en-US" dirty="0" smtClean="0"/>
                  <a:t>频率</a:t>
                </a:r>
                <a:r>
                  <a:rPr lang="zh-CN" altLang="en-US" dirty="0"/>
                  <a:t>范围</a:t>
                </a:r>
                <a:r>
                  <a:rPr lang="en-US" altLang="zh-CN" dirty="0"/>
                  <a:t>;</a:t>
                </a:r>
                <a:r>
                  <a:rPr lang="zh-CN" altLang="en-US" dirty="0" smtClean="0"/>
                  <a:t>在</a:t>
                </a:r>
                <a:r>
                  <a:rPr lang="en-US" altLang="zh-CN" dirty="0" smtClean="0"/>
                  <a:t>30~40MHz</a:t>
                </a:r>
                <a:r>
                  <a:rPr lang="zh-CN" altLang="en-US" dirty="0" smtClean="0"/>
                  <a:t>内</a:t>
                </a:r>
                <a:r>
                  <a:rPr lang="zh-CN" altLang="en-US" dirty="0"/>
                  <a:t>任选一个频率</a:t>
                </a:r>
                <a:r>
                  <a:rPr lang="en-US" altLang="zh-CN" dirty="0"/>
                  <a:t>;</a:t>
                </a:r>
              </a:p>
              <a:p>
                <a:pPr>
                  <a:lnSpc>
                    <a:spcPct val="150000"/>
                  </a:lnSpc>
                </a:pPr>
                <a:r>
                  <a:rPr lang="en-US" altLang="zh-CN" dirty="0" smtClean="0"/>
                  <a:t>3</a:t>
                </a:r>
                <a:r>
                  <a:rPr lang="zh-CN" altLang="en-US" dirty="0" smtClean="0"/>
                  <a:t>发射</a:t>
                </a:r>
                <a:r>
                  <a:rPr lang="zh-CN" altLang="en-US" dirty="0"/>
                  <a:t>功率</a:t>
                </a:r>
                <a:r>
                  <a:rPr lang="en-US" altLang="zh-CN" dirty="0" smtClean="0"/>
                  <a:t>;</a:t>
                </a:r>
                <a:r>
                  <a:rPr lang="zh-CN" altLang="en-US" dirty="0"/>
                  <a:t>小于</a:t>
                </a:r>
                <a:r>
                  <a:rPr lang="en-US" altLang="zh-CN" dirty="0" smtClean="0"/>
                  <a:t>20mW</a:t>
                </a:r>
                <a:r>
                  <a:rPr lang="zh-CN" altLang="en-US" dirty="0" smtClean="0"/>
                  <a:t>（在</a:t>
                </a:r>
                <a:r>
                  <a:rPr lang="en-US" altLang="zh-CN" dirty="0" smtClean="0"/>
                  <a:t>50</a:t>
                </a:r>
                <a14:m>
                  <m:oMath xmlns:m="http://schemas.openxmlformats.org/officeDocument/2006/math">
                    <m:r>
                      <a:rPr lang="zh-CN" altLang="en-US" i="1">
                        <a:latin typeface="Cambria Math"/>
                      </a:rPr>
                      <m:t>𝛺</m:t>
                    </m:r>
                  </m:oMath>
                </a14:m>
                <a:r>
                  <a:rPr lang="zh-CN" altLang="en-US" dirty="0" smtClean="0"/>
                  <a:t>负载 上）</a:t>
                </a:r>
                <a:endParaRPr lang="en-US" altLang="zh-CN" dirty="0"/>
              </a:p>
              <a:p>
                <a:pPr>
                  <a:lnSpc>
                    <a:spcPct val="150000"/>
                  </a:lnSpc>
                </a:pPr>
                <a:r>
                  <a:rPr lang="en-US" altLang="zh-CN" dirty="0" smtClean="0"/>
                  <a:t>4.</a:t>
                </a:r>
                <a:r>
                  <a:rPr lang="zh-CN" altLang="en-US" dirty="0" smtClean="0"/>
                  <a:t>负载：拉杆天线</a:t>
                </a:r>
                <a14:m>
                  <m:oMath xmlns:m="http://schemas.openxmlformats.org/officeDocument/2006/math">
                    <m:r>
                      <a:rPr lang="zh-CN" altLang="en-US">
                        <a:latin typeface="Cambria Math"/>
                      </a:rPr>
                      <m:t>≤1</m:t>
                    </m:r>
                    <m:r>
                      <a:rPr lang="zh-CN" altLang="en-US" i="1">
                        <a:latin typeface="Cambria Math"/>
                      </a:rPr>
                      <m:t>𝑚</m:t>
                    </m:r>
                  </m:oMath>
                </a14:m>
                <a:endParaRPr lang="en-US" altLang="zh-CN" dirty="0" smtClean="0"/>
              </a:p>
            </p:txBody>
          </p:sp>
        </mc:Choice>
        <mc:Fallback xmlns="">
          <p:sp>
            <p:nvSpPr>
              <p:cNvPr id="7" name="矩形 6"/>
              <p:cNvSpPr>
                <a:spLocks noRot="1" noChangeAspect="1" noMove="1" noResize="1" noEditPoints="1" noAdjustHandles="1" noChangeArrowheads="1" noChangeShapeType="1" noTextEdit="1"/>
              </p:cNvSpPr>
              <p:nvPr/>
            </p:nvSpPr>
            <p:spPr>
              <a:xfrm>
                <a:off x="483917" y="4509120"/>
                <a:ext cx="5528243" cy="2169825"/>
              </a:xfrm>
              <a:prstGeom prst="rect">
                <a:avLst/>
              </a:prstGeom>
              <a:blipFill rotWithShape="1">
                <a:blip r:embed="rId2"/>
                <a:stretch>
                  <a:fillRect l="-882" b="-1404"/>
                </a:stretch>
              </a:blipFill>
            </p:spPr>
            <p:txBody>
              <a:bodyPr/>
              <a:lstStyle/>
              <a:p>
                <a:r>
                  <a:rPr lang="zh-CN" altLang="en-US">
                    <a:noFill/>
                  </a:rPr>
                  <a:t> </a:t>
                </a:r>
              </a:p>
            </p:txBody>
          </p:sp>
        </mc:Fallback>
      </mc:AlternateContent>
      <p:pic>
        <p:nvPicPr>
          <p:cNvPr id="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26413" y="50006"/>
            <a:ext cx="1017587" cy="1011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5400913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TextBox 5" hidden="1"/>
          <p:cNvSpPr txBox="1">
            <a:spLocks noChangeArrowheads="1"/>
          </p:cNvSpPr>
          <p:nvPr/>
        </p:nvSpPr>
        <p:spPr bwMode="auto">
          <a:xfrm>
            <a:off x="1939925" y="1954213"/>
            <a:ext cx="1943100" cy="369887"/>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78" name="矩形 6" hidden="1"/>
          <p:cNvSpPr>
            <a:spLocks noChangeArrowheads="1"/>
          </p:cNvSpPr>
          <p:nvPr/>
        </p:nvSpPr>
        <p:spPr bwMode="auto">
          <a:xfrm>
            <a:off x="1939925" y="3025775"/>
            <a:ext cx="1471613" cy="646113"/>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79" name="矩形 7" hidden="1"/>
          <p:cNvSpPr>
            <a:spLocks noChangeArrowheads="1"/>
          </p:cNvSpPr>
          <p:nvPr/>
        </p:nvSpPr>
        <p:spPr bwMode="auto">
          <a:xfrm>
            <a:off x="2011363" y="4240213"/>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80" name="矩形 8" hidden="1"/>
          <p:cNvSpPr>
            <a:spLocks noChangeArrowheads="1"/>
          </p:cNvSpPr>
          <p:nvPr/>
        </p:nvSpPr>
        <p:spPr bwMode="auto">
          <a:xfrm>
            <a:off x="2011363" y="5526088"/>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cxnSp>
        <p:nvCxnSpPr>
          <p:cNvPr id="20" name="直接连接符 19"/>
          <p:cNvCxnSpPr/>
          <p:nvPr/>
        </p:nvCxnSpPr>
        <p:spPr>
          <a:xfrm>
            <a:off x="0" y="500063"/>
            <a:ext cx="7429500" cy="1587"/>
          </a:xfrm>
          <a:prstGeom prst="line">
            <a:avLst/>
          </a:prstGeom>
          <a:ln w="15875">
            <a:solidFill>
              <a:srgbClr val="00417C"/>
            </a:solidFill>
            <a:prstDash val="dash"/>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30622" y="30079"/>
            <a:ext cx="4397362" cy="461665"/>
          </a:xfrm>
          <a:prstGeom prst="rect">
            <a:avLst/>
          </a:prstGeom>
        </p:spPr>
        <p:txBody>
          <a:bodyPr wrap="square">
            <a:spAutoFit/>
          </a:bodyPr>
          <a:lstStyle/>
          <a:p>
            <a:pPr lvl="0"/>
            <a:r>
              <a:rPr lang="en-US" altLang="zh-CN" sz="2400" dirty="0" smtClean="0">
                <a:latin typeface="华文行楷" pitchFamily="2" charset="-122"/>
                <a:ea typeface="华文行楷" pitchFamily="2" charset="-122"/>
              </a:rPr>
              <a:t>3.</a:t>
            </a:r>
            <a:r>
              <a:rPr lang="zh-CN" altLang="en-US" sz="2400" dirty="0">
                <a:latin typeface="华文行楷" pitchFamily="2" charset="-122"/>
                <a:ea typeface="华文行楷" pitchFamily="2" charset="-122"/>
              </a:rPr>
              <a:t>单工无线呼叫系统设计</a:t>
            </a:r>
            <a:endParaRPr lang="zh-CN" altLang="zh-CN" sz="2400" dirty="0">
              <a:latin typeface="华文行楷" pitchFamily="2" charset="-122"/>
              <a:ea typeface="华文行楷" pitchFamily="2" charset="-122"/>
            </a:endParaRPr>
          </a:p>
        </p:txBody>
      </p:sp>
      <p:pic>
        <p:nvPicPr>
          <p:cNvPr id="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26413" y="50006"/>
            <a:ext cx="1017587" cy="1011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mc:AlternateContent xmlns:mc="http://schemas.openxmlformats.org/markup-compatibility/2006" xmlns:a14="http://schemas.microsoft.com/office/drawing/2010/main">
        <mc:Choice Requires="a14">
          <p:sp>
            <p:nvSpPr>
              <p:cNvPr id="8" name="TextBox 7"/>
              <p:cNvSpPr txBox="1"/>
              <p:nvPr/>
            </p:nvSpPr>
            <p:spPr>
              <a:xfrm>
                <a:off x="179512" y="980728"/>
                <a:ext cx="8712968" cy="2031325"/>
              </a:xfrm>
              <a:prstGeom prst="rect">
                <a:avLst/>
              </a:prstGeom>
              <a:noFill/>
            </p:spPr>
            <p:txBody>
              <a:bodyPr wrap="square" rtlCol="0">
                <a:spAutoFit/>
              </a:bodyPr>
              <a:lstStyle/>
              <a:p>
                <a:r>
                  <a:rPr lang="zh-CN" altLang="en-US" dirty="0" smtClean="0"/>
                  <a:t>（</a:t>
                </a:r>
                <a:r>
                  <a:rPr lang="en-US" altLang="zh-CN" dirty="0" smtClean="0"/>
                  <a:t>2</a:t>
                </a:r>
                <a:r>
                  <a:rPr lang="zh-CN" altLang="en-US" dirty="0" smtClean="0"/>
                  <a:t>）从站（接收机）的主要技术指标</a:t>
                </a:r>
                <a:endParaRPr lang="en-US" altLang="zh-CN" dirty="0" smtClean="0"/>
              </a:p>
              <a:p>
                <a:r>
                  <a:rPr lang="en-US" altLang="zh-CN" dirty="0" smtClean="0"/>
                  <a:t>    1</a:t>
                </a:r>
                <a:r>
                  <a:rPr lang="zh-CN" altLang="en-US" dirty="0" smtClean="0"/>
                  <a:t>、输出音频功率</a:t>
                </a:r>
                <a14:m>
                  <m:oMath xmlns:m="http://schemas.openxmlformats.org/officeDocument/2006/math">
                    <m:r>
                      <a:rPr lang="zh-CN" altLang="en-US">
                        <a:latin typeface="Cambria Math"/>
                      </a:rPr>
                      <m:t>≤</m:t>
                    </m:r>
                  </m:oMath>
                </a14:m>
                <a:r>
                  <a:rPr lang="en-US" altLang="zh-CN" dirty="0" smtClean="0"/>
                  <a:t>100mV</a:t>
                </a:r>
                <a:r>
                  <a:rPr lang="zh-CN" altLang="en-US" dirty="0" smtClean="0"/>
                  <a:t>；</a:t>
                </a:r>
                <a:endParaRPr lang="en-US" altLang="zh-CN" dirty="0" smtClean="0"/>
              </a:p>
              <a:p>
                <a:r>
                  <a:rPr lang="en-US" altLang="zh-CN" dirty="0"/>
                  <a:t> </a:t>
                </a:r>
                <a:r>
                  <a:rPr lang="en-US" altLang="zh-CN" dirty="0" smtClean="0"/>
                  <a:t>   2</a:t>
                </a:r>
                <a:r>
                  <a:rPr lang="zh-CN" altLang="en-US" dirty="0" smtClean="0"/>
                  <a:t>、天线</a:t>
                </a:r>
                <a14:m>
                  <m:oMath xmlns:m="http://schemas.openxmlformats.org/officeDocument/2006/math">
                    <m:r>
                      <a:rPr lang="zh-CN" altLang="en-US">
                        <a:latin typeface="Cambria Math"/>
                      </a:rPr>
                      <m:t>≤</m:t>
                    </m:r>
                  </m:oMath>
                </a14:m>
                <a:r>
                  <a:rPr lang="en-US" altLang="zh-CN" dirty="0" smtClean="0"/>
                  <a:t>1m</a:t>
                </a:r>
                <a:r>
                  <a:rPr lang="zh-CN" altLang="en-US" dirty="0" smtClean="0"/>
                  <a:t>拉杆天线</a:t>
                </a:r>
                <a:endParaRPr lang="en-US" altLang="zh-CN" dirty="0" smtClean="0"/>
              </a:p>
              <a:p>
                <a:r>
                  <a:rPr lang="zh-CN" altLang="en-US" dirty="0" smtClean="0"/>
                  <a:t>（</a:t>
                </a:r>
                <a:r>
                  <a:rPr lang="en-US" altLang="zh-CN" dirty="0" smtClean="0"/>
                  <a:t>3</a:t>
                </a:r>
                <a:r>
                  <a:rPr lang="zh-CN" altLang="en-US" dirty="0" smtClean="0"/>
                  <a:t>）系统技术指标 </a:t>
                </a:r>
                <a:endParaRPr lang="en-US" altLang="zh-CN" dirty="0" smtClean="0"/>
              </a:p>
              <a:p>
                <a:r>
                  <a:rPr lang="en-US" altLang="zh-CN" dirty="0"/>
                  <a:t> </a:t>
                </a:r>
                <a:r>
                  <a:rPr lang="en-US" altLang="zh-CN" dirty="0" smtClean="0"/>
                  <a:t>   1</a:t>
                </a:r>
                <a:r>
                  <a:rPr lang="zh-CN" altLang="en-US" dirty="0" smtClean="0"/>
                  <a:t>、作用距离</a:t>
                </a:r>
                <a14:m>
                  <m:oMath xmlns:m="http://schemas.openxmlformats.org/officeDocument/2006/math">
                    <m:r>
                      <a:rPr lang="zh-CN" altLang="en-US">
                        <a:latin typeface="Cambria Math"/>
                      </a:rPr>
                      <m:t>≥</m:t>
                    </m:r>
                  </m:oMath>
                </a14:m>
                <a:r>
                  <a:rPr lang="en-US" altLang="zh-CN" dirty="0" smtClean="0"/>
                  <a:t>10m</a:t>
                </a:r>
                <a:r>
                  <a:rPr lang="zh-CN" altLang="en-US" dirty="0" smtClean="0"/>
                  <a:t>越大越好，每增加</a:t>
                </a:r>
                <a:r>
                  <a:rPr lang="en-US" altLang="zh-CN" dirty="0" smtClean="0"/>
                  <a:t>1m</a:t>
                </a:r>
                <a:r>
                  <a:rPr lang="zh-CN" altLang="en-US" dirty="0" smtClean="0"/>
                  <a:t>加</a:t>
                </a:r>
                <a:r>
                  <a:rPr lang="en-US" altLang="zh-CN" dirty="0" smtClean="0"/>
                  <a:t>2</a:t>
                </a:r>
                <a:r>
                  <a:rPr lang="zh-CN" altLang="en-US" dirty="0" smtClean="0"/>
                  <a:t>分</a:t>
                </a:r>
                <a:endParaRPr lang="en-US" altLang="zh-CN" dirty="0" smtClean="0"/>
              </a:p>
              <a:p>
                <a:r>
                  <a:rPr lang="en-US" altLang="zh-CN" dirty="0"/>
                  <a:t> </a:t>
                </a:r>
                <a:r>
                  <a:rPr lang="en-US" altLang="zh-CN" dirty="0" smtClean="0"/>
                  <a:t>   2</a:t>
                </a:r>
                <a:r>
                  <a:rPr lang="zh-CN" altLang="en-US" dirty="0" smtClean="0"/>
                  <a:t>、失真度：无明显失真</a:t>
                </a:r>
                <a:endParaRPr lang="en-US" altLang="zh-CN" dirty="0" smtClean="0"/>
              </a:p>
              <a:p>
                <a:r>
                  <a:rPr lang="en-US" altLang="zh-CN" dirty="0"/>
                  <a:t> </a:t>
                </a:r>
                <a:r>
                  <a:rPr lang="en-US" altLang="zh-CN" dirty="0" smtClean="0"/>
                  <a:t>   3</a:t>
                </a:r>
                <a:r>
                  <a:rPr lang="zh-CN" altLang="en-US" dirty="0" smtClean="0"/>
                  <a:t>、频率稳定度好</a:t>
                </a:r>
                <a:endParaRPr lang="zh-CN" altLang="en-US" dirty="0"/>
              </a:p>
            </p:txBody>
          </p:sp>
        </mc:Choice>
        <mc:Fallback xmlns="">
          <p:sp>
            <p:nvSpPr>
              <p:cNvPr id="8" name="TextBox 7"/>
              <p:cNvSpPr txBox="1">
                <a:spLocks noRot="1" noChangeAspect="1" noMove="1" noResize="1" noEditPoints="1" noAdjustHandles="1" noChangeArrowheads="1" noChangeShapeType="1" noTextEdit="1"/>
              </p:cNvSpPr>
              <p:nvPr/>
            </p:nvSpPr>
            <p:spPr>
              <a:xfrm>
                <a:off x="179512" y="980728"/>
                <a:ext cx="8712968" cy="2031325"/>
              </a:xfrm>
              <a:prstGeom prst="rect">
                <a:avLst/>
              </a:prstGeom>
              <a:blipFill rotWithShape="1">
                <a:blip r:embed="rId3"/>
                <a:stretch>
                  <a:fillRect l="-559" t="-2102" b="-4204"/>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24469969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TextBox 5" hidden="1"/>
          <p:cNvSpPr txBox="1">
            <a:spLocks noChangeArrowheads="1"/>
          </p:cNvSpPr>
          <p:nvPr/>
        </p:nvSpPr>
        <p:spPr bwMode="auto">
          <a:xfrm>
            <a:off x="1939925" y="1954213"/>
            <a:ext cx="1943100" cy="369887"/>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78" name="矩形 6" hidden="1"/>
          <p:cNvSpPr>
            <a:spLocks noChangeArrowheads="1"/>
          </p:cNvSpPr>
          <p:nvPr/>
        </p:nvSpPr>
        <p:spPr bwMode="auto">
          <a:xfrm>
            <a:off x="1939925" y="3025775"/>
            <a:ext cx="1471613" cy="646113"/>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79" name="矩形 7" hidden="1"/>
          <p:cNvSpPr>
            <a:spLocks noChangeArrowheads="1"/>
          </p:cNvSpPr>
          <p:nvPr/>
        </p:nvSpPr>
        <p:spPr bwMode="auto">
          <a:xfrm>
            <a:off x="2011363" y="4240213"/>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80" name="矩形 8" hidden="1"/>
          <p:cNvSpPr>
            <a:spLocks noChangeArrowheads="1"/>
          </p:cNvSpPr>
          <p:nvPr/>
        </p:nvSpPr>
        <p:spPr bwMode="auto">
          <a:xfrm>
            <a:off x="2011363" y="5526088"/>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cxnSp>
        <p:nvCxnSpPr>
          <p:cNvPr id="20" name="直接连接符 19"/>
          <p:cNvCxnSpPr/>
          <p:nvPr/>
        </p:nvCxnSpPr>
        <p:spPr>
          <a:xfrm>
            <a:off x="0" y="500063"/>
            <a:ext cx="7429500" cy="1587"/>
          </a:xfrm>
          <a:prstGeom prst="line">
            <a:avLst/>
          </a:prstGeom>
          <a:ln w="15875">
            <a:solidFill>
              <a:srgbClr val="00417C"/>
            </a:solidFill>
            <a:prstDash val="dash"/>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30622" y="30079"/>
            <a:ext cx="4397362" cy="461665"/>
          </a:xfrm>
          <a:prstGeom prst="rect">
            <a:avLst/>
          </a:prstGeom>
        </p:spPr>
        <p:txBody>
          <a:bodyPr wrap="square">
            <a:spAutoFit/>
          </a:bodyPr>
          <a:lstStyle/>
          <a:p>
            <a:pPr lvl="0"/>
            <a:r>
              <a:rPr lang="en-US" altLang="zh-CN" sz="2400" dirty="0" smtClean="0">
                <a:latin typeface="华文行楷" pitchFamily="2" charset="-122"/>
                <a:ea typeface="华文行楷" pitchFamily="2" charset="-122"/>
              </a:rPr>
              <a:t>3.</a:t>
            </a:r>
            <a:r>
              <a:rPr lang="zh-CN" altLang="en-US" sz="2400" dirty="0">
                <a:latin typeface="华文行楷" pitchFamily="2" charset="-122"/>
                <a:ea typeface="华文行楷" pitchFamily="2" charset="-122"/>
              </a:rPr>
              <a:t>单工无线呼叫系统设计</a:t>
            </a:r>
            <a:endParaRPr lang="zh-CN" altLang="zh-CN" sz="2400" dirty="0">
              <a:latin typeface="华文行楷" pitchFamily="2" charset="-122"/>
              <a:ea typeface="华文行楷" pitchFamily="2" charset="-122"/>
            </a:endParaRPr>
          </a:p>
        </p:txBody>
      </p:sp>
      <p:sp>
        <p:nvSpPr>
          <p:cNvPr id="3" name="TextBox 2"/>
          <p:cNvSpPr txBox="1"/>
          <p:nvPr/>
        </p:nvSpPr>
        <p:spPr>
          <a:xfrm>
            <a:off x="381201" y="737964"/>
            <a:ext cx="4032448" cy="461665"/>
          </a:xfrm>
          <a:prstGeom prst="rect">
            <a:avLst/>
          </a:prstGeom>
          <a:noFill/>
        </p:spPr>
        <p:txBody>
          <a:bodyPr wrap="square" rtlCol="0">
            <a:spAutoFit/>
          </a:bodyPr>
          <a:lstStyle/>
          <a:p>
            <a:r>
              <a:rPr lang="zh-CN" altLang="en-US" sz="2400" b="1" dirty="0" smtClean="0"/>
              <a:t>方案论证</a:t>
            </a:r>
            <a:endParaRPr lang="zh-CN" altLang="en-US" sz="2400" b="1" dirty="0"/>
          </a:p>
        </p:txBody>
      </p:sp>
      <p:sp>
        <p:nvSpPr>
          <p:cNvPr id="4" name="矩形 3"/>
          <p:cNvSpPr/>
          <p:nvPr/>
        </p:nvSpPr>
        <p:spPr>
          <a:xfrm>
            <a:off x="591172" y="1403191"/>
            <a:ext cx="7941268" cy="2585323"/>
          </a:xfrm>
          <a:prstGeom prst="rect">
            <a:avLst/>
          </a:prstGeom>
        </p:spPr>
        <p:txBody>
          <a:bodyPr wrap="square">
            <a:spAutoFit/>
          </a:bodyPr>
          <a:lstStyle/>
          <a:p>
            <a:pPr marL="342900" lvl="0" indent="-342900" algn="just">
              <a:lnSpc>
                <a:spcPct val="150000"/>
              </a:lnSpc>
              <a:spcAft>
                <a:spcPts val="0"/>
              </a:spcAft>
              <a:buFont typeface="+mj-lt"/>
              <a:buAutoNum type="arabicPeriod"/>
            </a:pPr>
            <a:r>
              <a:rPr lang="zh-CN" altLang="zh-CN" kern="100" dirty="0">
                <a:latin typeface="Times New Roman"/>
                <a:ea typeface="宋体"/>
              </a:rPr>
              <a:t>调制体制的选择</a:t>
            </a:r>
          </a:p>
          <a:p>
            <a:pPr indent="304800" algn="just">
              <a:lnSpc>
                <a:spcPct val="150000"/>
              </a:lnSpc>
              <a:spcAft>
                <a:spcPts val="0"/>
              </a:spcAft>
            </a:pPr>
            <a:r>
              <a:rPr lang="en-US" altLang="zh-CN" kern="100" dirty="0" smtClean="0">
                <a:latin typeface="Times New Roman"/>
                <a:ea typeface="宋体"/>
              </a:rPr>
              <a:t>  </a:t>
            </a:r>
            <a:r>
              <a:rPr lang="zh-CN" altLang="zh-CN" kern="100" dirty="0" smtClean="0">
                <a:latin typeface="Times New Roman"/>
                <a:ea typeface="宋体"/>
              </a:rPr>
              <a:t>语音</a:t>
            </a:r>
            <a:r>
              <a:rPr lang="zh-CN" altLang="zh-CN" kern="100" dirty="0">
                <a:latin typeface="Times New Roman"/>
                <a:ea typeface="宋体"/>
              </a:rPr>
              <a:t>信号传送常用普通调幅调制（</a:t>
            </a:r>
            <a:r>
              <a:rPr lang="en-US" altLang="zh-CN" kern="100" dirty="0">
                <a:latin typeface="Times New Roman"/>
                <a:ea typeface="宋体"/>
              </a:rPr>
              <a:t>AM</a:t>
            </a:r>
            <a:r>
              <a:rPr lang="zh-CN" altLang="zh-CN" kern="100" dirty="0">
                <a:latin typeface="Times New Roman"/>
                <a:ea typeface="宋体"/>
              </a:rPr>
              <a:t>）和调频调制（</a:t>
            </a:r>
            <a:r>
              <a:rPr lang="en-US" altLang="zh-CN" kern="100" dirty="0">
                <a:latin typeface="Times New Roman"/>
                <a:ea typeface="宋体"/>
              </a:rPr>
              <a:t>FM</a:t>
            </a:r>
            <a:r>
              <a:rPr lang="zh-CN" altLang="zh-CN" kern="100" dirty="0">
                <a:latin typeface="Times New Roman"/>
                <a:ea typeface="宋体"/>
              </a:rPr>
              <a:t>）两大类。要求主站对从站（</a:t>
            </a:r>
            <a:r>
              <a:rPr lang="en-US" altLang="zh-CN" kern="100" dirty="0">
                <a:latin typeface="Times New Roman"/>
                <a:ea typeface="宋体"/>
              </a:rPr>
              <a:t>8</a:t>
            </a:r>
            <a:r>
              <a:rPr lang="zh-CN" altLang="zh-CN" kern="100" dirty="0">
                <a:latin typeface="Times New Roman"/>
                <a:ea typeface="宋体"/>
              </a:rPr>
              <a:t>个）具有拨码选呼、群呼功能和英文短信数据传送功能常采用幅度键控（</a:t>
            </a:r>
            <a:r>
              <a:rPr lang="en-US" altLang="zh-CN" kern="100" dirty="0">
                <a:latin typeface="Times New Roman"/>
                <a:ea typeface="宋体"/>
              </a:rPr>
              <a:t>ASK</a:t>
            </a:r>
            <a:r>
              <a:rPr lang="zh-CN" altLang="zh-CN" kern="100" dirty="0">
                <a:latin typeface="Times New Roman"/>
                <a:ea typeface="宋体"/>
              </a:rPr>
              <a:t>）调制、频率键控（</a:t>
            </a:r>
            <a:r>
              <a:rPr lang="en-US" altLang="zh-CN" kern="100" dirty="0">
                <a:latin typeface="Times New Roman"/>
                <a:ea typeface="宋体"/>
              </a:rPr>
              <a:t>FSK</a:t>
            </a:r>
            <a:r>
              <a:rPr lang="zh-CN" altLang="zh-CN" kern="100" dirty="0">
                <a:latin typeface="Times New Roman"/>
                <a:ea typeface="宋体"/>
              </a:rPr>
              <a:t>）调制和相位键控（</a:t>
            </a:r>
            <a:r>
              <a:rPr lang="en-US" altLang="zh-CN" kern="100" dirty="0">
                <a:latin typeface="Times New Roman"/>
                <a:ea typeface="宋体"/>
              </a:rPr>
              <a:t>PSK</a:t>
            </a:r>
            <a:r>
              <a:rPr lang="zh-CN" altLang="zh-CN" kern="100" dirty="0">
                <a:latin typeface="Times New Roman"/>
                <a:ea typeface="宋体"/>
              </a:rPr>
              <a:t>）调制。调频系统与调幅系统相比，具有较强的抗干扰能力</a:t>
            </a:r>
            <a:r>
              <a:rPr lang="zh-CN" altLang="zh-CN" kern="100" dirty="0" smtClean="0">
                <a:latin typeface="Times New Roman"/>
                <a:ea typeface="宋体"/>
              </a:rPr>
              <a:t>。</a:t>
            </a:r>
            <a:r>
              <a:rPr lang="zh-CN" altLang="en-US" kern="100" dirty="0" smtClean="0">
                <a:latin typeface="Times New Roman"/>
                <a:ea typeface="宋体"/>
              </a:rPr>
              <a:t>本方案选择了语音采用</a:t>
            </a:r>
            <a:r>
              <a:rPr lang="en-US" altLang="zh-CN" kern="100" dirty="0" smtClean="0">
                <a:latin typeface="Times New Roman"/>
                <a:ea typeface="宋体"/>
              </a:rPr>
              <a:t>FM</a:t>
            </a:r>
            <a:r>
              <a:rPr lang="zh-CN" altLang="en-US" kern="100" dirty="0" smtClean="0">
                <a:latin typeface="Times New Roman"/>
                <a:ea typeface="宋体"/>
              </a:rPr>
              <a:t>体制，拨码呼叫、群呼和英文短信数据传输采用</a:t>
            </a:r>
            <a:r>
              <a:rPr lang="en-US" altLang="zh-CN" kern="100" dirty="0" smtClean="0">
                <a:latin typeface="Times New Roman"/>
                <a:ea typeface="宋体"/>
              </a:rPr>
              <a:t>2FSK</a:t>
            </a:r>
            <a:r>
              <a:rPr lang="zh-CN" altLang="en-US" kern="100" dirty="0" smtClean="0">
                <a:latin typeface="Times New Roman"/>
                <a:ea typeface="宋体"/>
              </a:rPr>
              <a:t>调制体制。</a:t>
            </a:r>
            <a:endParaRPr lang="zh-CN" altLang="zh-CN" kern="100" dirty="0">
              <a:effectLst/>
              <a:latin typeface="Times New Roman"/>
              <a:ea typeface="宋体"/>
            </a:endParaRPr>
          </a:p>
        </p:txBody>
      </p:sp>
      <p:sp>
        <p:nvSpPr>
          <p:cNvPr id="5" name="矩形 4"/>
          <p:cNvSpPr/>
          <p:nvPr/>
        </p:nvSpPr>
        <p:spPr>
          <a:xfrm>
            <a:off x="617316" y="3955988"/>
            <a:ext cx="7917552" cy="1338828"/>
          </a:xfrm>
          <a:prstGeom prst="rect">
            <a:avLst/>
          </a:prstGeom>
        </p:spPr>
        <p:txBody>
          <a:bodyPr wrap="none">
            <a:spAutoFit/>
          </a:bodyPr>
          <a:lstStyle/>
          <a:p>
            <a:pPr>
              <a:lnSpc>
                <a:spcPct val="150000"/>
              </a:lnSpc>
            </a:pPr>
            <a:r>
              <a:rPr lang="en-US" altLang="zh-CN" dirty="0" smtClean="0"/>
              <a:t>2.</a:t>
            </a:r>
            <a:r>
              <a:rPr lang="zh-CN" altLang="zh-CN" dirty="0" smtClean="0"/>
              <a:t>载波</a:t>
            </a:r>
            <a:r>
              <a:rPr lang="zh-CN" altLang="zh-CN" dirty="0"/>
              <a:t>信号产生电路的设计方</a:t>
            </a:r>
            <a:r>
              <a:rPr lang="zh-CN" altLang="zh-CN" dirty="0" smtClean="0"/>
              <a:t>论证</a:t>
            </a:r>
            <a:endParaRPr lang="en-US" altLang="zh-CN" dirty="0" smtClean="0"/>
          </a:p>
          <a:p>
            <a:pPr>
              <a:lnSpc>
                <a:spcPct val="150000"/>
              </a:lnSpc>
            </a:pPr>
            <a:r>
              <a:rPr lang="en-US" altLang="zh-CN" dirty="0" smtClean="0"/>
              <a:t>      PLL</a:t>
            </a:r>
            <a:r>
              <a:rPr lang="zh-CN" altLang="zh-CN" dirty="0"/>
              <a:t>频率合成。用</a:t>
            </a:r>
            <a:r>
              <a:rPr lang="en-US" altLang="zh-CN" dirty="0"/>
              <a:t>MC145152</a:t>
            </a:r>
            <a:r>
              <a:rPr lang="zh-CN" altLang="zh-CN" dirty="0"/>
              <a:t>和</a:t>
            </a:r>
            <a:r>
              <a:rPr lang="en-US" altLang="zh-CN" dirty="0"/>
              <a:t>VCO</a:t>
            </a:r>
            <a:r>
              <a:rPr lang="zh-CN" altLang="zh-CN" dirty="0"/>
              <a:t>电路进行频率合成，采用</a:t>
            </a:r>
            <a:r>
              <a:rPr lang="zh-CN" altLang="zh-CN" dirty="0" smtClean="0"/>
              <a:t>闭环控制能</a:t>
            </a:r>
            <a:endParaRPr lang="en-US" altLang="zh-CN" dirty="0" smtClean="0"/>
          </a:p>
          <a:p>
            <a:pPr>
              <a:lnSpc>
                <a:spcPct val="150000"/>
              </a:lnSpc>
            </a:pPr>
            <a:r>
              <a:rPr lang="zh-CN" altLang="zh-CN" dirty="0" smtClean="0"/>
              <a:t>得到</a:t>
            </a:r>
            <a:r>
              <a:rPr lang="zh-CN" altLang="zh-CN" dirty="0"/>
              <a:t>精度和稳定度很高的频率信号，</a:t>
            </a:r>
            <a:endParaRPr lang="zh-CN" altLang="en-US" dirty="0"/>
          </a:p>
        </p:txBody>
      </p:sp>
      <p:sp>
        <p:nvSpPr>
          <p:cNvPr id="17" name="矩形 16"/>
          <p:cNvSpPr/>
          <p:nvPr/>
        </p:nvSpPr>
        <p:spPr>
          <a:xfrm>
            <a:off x="665989" y="5311933"/>
            <a:ext cx="1992853" cy="369332"/>
          </a:xfrm>
          <a:prstGeom prst="rect">
            <a:avLst/>
          </a:prstGeom>
        </p:spPr>
        <p:txBody>
          <a:bodyPr wrap="none">
            <a:spAutoFit/>
          </a:bodyPr>
          <a:lstStyle/>
          <a:p>
            <a:r>
              <a:rPr lang="en-US" altLang="zh-CN" dirty="0" smtClean="0"/>
              <a:t>3.</a:t>
            </a:r>
            <a:r>
              <a:rPr lang="zh-CN" altLang="en-US" dirty="0" smtClean="0"/>
              <a:t>传输距离的分析</a:t>
            </a:r>
            <a:endParaRPr lang="en-US" altLang="zh-CN" dirty="0" smtClean="0"/>
          </a:p>
        </p:txBody>
      </p:sp>
      <mc:AlternateContent xmlns:mc="http://schemas.openxmlformats.org/markup-compatibility/2006" xmlns:a14="http://schemas.microsoft.com/office/drawing/2010/main">
        <mc:Choice Requires="a14">
          <p:sp>
            <p:nvSpPr>
              <p:cNvPr id="6" name="矩形 5"/>
              <p:cNvSpPr/>
              <p:nvPr/>
            </p:nvSpPr>
            <p:spPr>
              <a:xfrm>
                <a:off x="2397425" y="5725898"/>
                <a:ext cx="2718661" cy="910699"/>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zh-CN" altLang="en-US" i="1">
                              <a:latin typeface="Cambria Math"/>
                            </a:rPr>
                          </m:ctrlPr>
                        </m:sSubPr>
                        <m:e>
                          <m:r>
                            <a:rPr lang="zh-CN" altLang="en-US" i="1">
                              <a:latin typeface="Cambria Math"/>
                            </a:rPr>
                            <m:t>𝑅</m:t>
                          </m:r>
                        </m:e>
                        <m:sub>
                          <m:r>
                            <m:rPr>
                              <m:sty m:val="p"/>
                            </m:rPr>
                            <a:rPr lang="zh-CN" altLang="en-US">
                              <a:latin typeface="Cambria Math"/>
                            </a:rPr>
                            <m:t>max</m:t>
                          </m:r>
                        </m:sub>
                      </m:sSub>
                      <m:r>
                        <a:rPr lang="zh-CN" altLang="en-US">
                          <a:latin typeface="Cambria Math"/>
                        </a:rPr>
                        <m:t>=</m:t>
                      </m:r>
                      <m:r>
                        <a:rPr lang="zh-CN" altLang="en-US" i="1">
                          <a:latin typeface="Cambria Math"/>
                        </a:rPr>
                        <m:t>𝐾</m:t>
                      </m:r>
                      <m:rad>
                        <m:radPr>
                          <m:degHide m:val="on"/>
                          <m:ctrlPr>
                            <a:rPr lang="zh-CN" altLang="en-US" i="1">
                              <a:latin typeface="Cambria Math"/>
                            </a:rPr>
                          </m:ctrlPr>
                        </m:radPr>
                        <m:deg/>
                        <m:e>
                          <m:f>
                            <m:fPr>
                              <m:ctrlPr>
                                <a:rPr lang="zh-CN" altLang="en-US" i="1">
                                  <a:latin typeface="Cambria Math"/>
                                </a:rPr>
                              </m:ctrlPr>
                            </m:fPr>
                            <m:num>
                              <m:sSub>
                                <m:sSubPr>
                                  <m:ctrlPr>
                                    <a:rPr lang="zh-CN" altLang="en-US" i="1">
                                      <a:latin typeface="Cambria Math"/>
                                    </a:rPr>
                                  </m:ctrlPr>
                                </m:sSubPr>
                                <m:e>
                                  <m:r>
                                    <a:rPr lang="zh-CN" altLang="en-US" i="1">
                                      <a:latin typeface="Cambria Math"/>
                                    </a:rPr>
                                    <m:t>𝑃</m:t>
                                  </m:r>
                                </m:e>
                                <m:sub>
                                  <m:r>
                                    <a:rPr lang="zh-CN" altLang="en-US" i="1">
                                      <a:latin typeface="Cambria Math"/>
                                    </a:rPr>
                                    <m:t>𝑡</m:t>
                                  </m:r>
                                </m:sub>
                              </m:sSub>
                              <m:sSub>
                                <m:sSubPr>
                                  <m:ctrlPr>
                                    <a:rPr lang="zh-CN" altLang="en-US" i="1">
                                      <a:latin typeface="Cambria Math"/>
                                    </a:rPr>
                                  </m:ctrlPr>
                                </m:sSubPr>
                                <m:e>
                                  <m:r>
                                    <a:rPr lang="zh-CN" altLang="en-US" i="1">
                                      <a:latin typeface="Cambria Math"/>
                                    </a:rPr>
                                    <m:t>𝐺</m:t>
                                  </m:r>
                                </m:e>
                                <m:sub>
                                  <m:r>
                                    <a:rPr lang="zh-CN" altLang="en-US" i="1">
                                      <a:latin typeface="Cambria Math"/>
                                    </a:rPr>
                                    <m:t>𝑡</m:t>
                                  </m:r>
                                </m:sub>
                              </m:sSub>
                              <m:sSub>
                                <m:sSubPr>
                                  <m:ctrlPr>
                                    <a:rPr lang="zh-CN" altLang="en-US" i="1">
                                      <a:latin typeface="Cambria Math"/>
                                    </a:rPr>
                                  </m:ctrlPr>
                                </m:sSubPr>
                                <m:e>
                                  <m:r>
                                    <a:rPr lang="zh-CN" altLang="en-US" i="1">
                                      <a:latin typeface="Cambria Math"/>
                                    </a:rPr>
                                    <m:t>𝐺</m:t>
                                  </m:r>
                                </m:e>
                                <m:sub>
                                  <m:r>
                                    <a:rPr lang="zh-CN" altLang="en-US" i="1">
                                      <a:latin typeface="Cambria Math"/>
                                    </a:rPr>
                                    <m:t>𝑟</m:t>
                                  </m:r>
                                </m:sub>
                              </m:sSub>
                            </m:num>
                            <m:den>
                              <m:sSub>
                                <m:sSubPr>
                                  <m:ctrlPr>
                                    <a:rPr lang="zh-CN" altLang="en-US" i="1">
                                      <a:latin typeface="Cambria Math"/>
                                    </a:rPr>
                                  </m:ctrlPr>
                                </m:sSubPr>
                                <m:e>
                                  <m:r>
                                    <a:rPr lang="zh-CN" altLang="en-US" i="1">
                                      <a:latin typeface="Cambria Math"/>
                                    </a:rPr>
                                    <m:t>𝑆</m:t>
                                  </m:r>
                                </m:e>
                                <m:sub>
                                  <m:r>
                                    <m:rPr>
                                      <m:sty m:val="p"/>
                                    </m:rPr>
                                    <a:rPr lang="zh-CN" altLang="en-US">
                                      <a:latin typeface="Cambria Math"/>
                                    </a:rPr>
                                    <m:t>min</m:t>
                                  </m:r>
                                </m:sub>
                              </m:sSub>
                            </m:den>
                          </m:f>
                        </m:e>
                      </m:rad>
                    </m:oMath>
                  </m:oMathPara>
                </a14:m>
                <a:endParaRPr lang="zh-CN" altLang="en-US" dirty="0"/>
              </a:p>
            </p:txBody>
          </p:sp>
        </mc:Choice>
        <mc:Fallback xmlns="">
          <p:sp>
            <p:nvSpPr>
              <p:cNvPr id="6" name="矩形 5"/>
              <p:cNvSpPr>
                <a:spLocks noRot="1" noChangeAspect="1" noMove="1" noResize="1" noEditPoints="1" noAdjustHandles="1" noChangeArrowheads="1" noChangeShapeType="1" noTextEdit="1"/>
              </p:cNvSpPr>
              <p:nvPr/>
            </p:nvSpPr>
            <p:spPr>
              <a:xfrm>
                <a:off x="2397425" y="5725898"/>
                <a:ext cx="2718661" cy="910699"/>
              </a:xfrm>
              <a:prstGeom prst="rect">
                <a:avLst/>
              </a:prstGeom>
              <a:blipFill rotWithShape="1">
                <a:blip r:embed="rId2"/>
                <a:stretch>
                  <a:fillRect/>
                </a:stretch>
              </a:blipFill>
            </p:spPr>
            <p:txBody>
              <a:bodyPr/>
              <a:lstStyle/>
              <a:p>
                <a:r>
                  <a:rPr lang="zh-CN" altLang="en-US">
                    <a:noFill/>
                  </a:rPr>
                  <a:t> </a:t>
                </a:r>
              </a:p>
            </p:txBody>
          </p:sp>
        </mc:Fallback>
      </mc:AlternateContent>
      <p:pic>
        <p:nvPicPr>
          <p:cNvPr id="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26413" y="50006"/>
            <a:ext cx="1017587" cy="1011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mc:AlternateContent xmlns:mc="http://schemas.openxmlformats.org/markup-compatibility/2006" xmlns:a14="http://schemas.microsoft.com/office/drawing/2010/main">
        <mc:Choice Requires="a14">
          <p:sp>
            <p:nvSpPr>
              <p:cNvPr id="7" name="矩形 6"/>
              <p:cNvSpPr/>
              <p:nvPr/>
            </p:nvSpPr>
            <p:spPr>
              <a:xfrm>
                <a:off x="5492250" y="5541357"/>
                <a:ext cx="3651750" cy="1266116"/>
              </a:xfrm>
              <a:prstGeom prst="rect">
                <a:avLst/>
              </a:prstGeom>
            </p:spPr>
            <p:txBody>
              <a:bodyPr wrap="square">
                <a:spAutoFit/>
              </a:bodyPr>
              <a:lstStyle/>
              <a:p>
                <a14:m>
                  <m:oMath xmlns:m="http://schemas.openxmlformats.org/officeDocument/2006/math">
                    <m:sSub>
                      <m:sSubPr>
                        <m:ctrlPr>
                          <a:rPr lang="zh-CN" altLang="en-US" i="1">
                            <a:latin typeface="Cambria Math"/>
                          </a:rPr>
                        </m:ctrlPr>
                      </m:sSubPr>
                      <m:e>
                        <m:r>
                          <m:rPr>
                            <m:nor/>
                          </m:rPr>
                          <a:rPr lang="zh-CN" altLang="en-US"/>
                          <m:t>P</m:t>
                        </m:r>
                      </m:e>
                      <m:sub>
                        <m:r>
                          <m:rPr>
                            <m:nor/>
                          </m:rPr>
                          <a:rPr lang="zh-CN" altLang="en-US" i="1"/>
                          <m:t>t</m:t>
                        </m:r>
                      </m:sub>
                    </m:sSub>
                  </m:oMath>
                </a14:m>
                <a:r>
                  <a:rPr lang="zh-CN" altLang="zh-CN" dirty="0"/>
                  <a:t>为发射机天线端辐射的有效功率</a:t>
                </a:r>
                <a:r>
                  <a:rPr lang="zh-CN" altLang="zh-CN" dirty="0" smtClean="0"/>
                  <a:t>，</a:t>
                </a:r>
                <a:endParaRPr lang="en-US" altLang="zh-CN" dirty="0" smtClean="0"/>
              </a:p>
              <a:p>
                <a14:m>
                  <m:oMath xmlns:m="http://schemas.openxmlformats.org/officeDocument/2006/math">
                    <m:sSub>
                      <m:sSubPr>
                        <m:ctrlPr>
                          <a:rPr lang="zh-CN" altLang="en-US" i="1">
                            <a:latin typeface="Cambria Math"/>
                          </a:rPr>
                        </m:ctrlPr>
                      </m:sSubPr>
                      <m:e>
                        <m:r>
                          <m:rPr>
                            <m:nor/>
                          </m:rPr>
                          <a:rPr lang="zh-CN" altLang="en-US"/>
                          <m:t>S</m:t>
                        </m:r>
                      </m:e>
                      <m:sub>
                        <m:r>
                          <m:rPr>
                            <m:nor/>
                          </m:rPr>
                          <a:rPr lang="zh-CN" altLang="en-US" i="1"/>
                          <m:t>min</m:t>
                        </m:r>
                      </m:sub>
                    </m:sSub>
                  </m:oMath>
                </a14:m>
                <a:r>
                  <a:rPr lang="zh-CN" altLang="zh-CN" dirty="0"/>
                  <a:t>为接收机的最小检测功率，</a:t>
                </a:r>
                <a14:m>
                  <m:oMath xmlns:m="http://schemas.openxmlformats.org/officeDocument/2006/math">
                    <m:sSub>
                      <m:sSubPr>
                        <m:ctrlPr>
                          <a:rPr lang="zh-CN" altLang="en-US" i="1">
                            <a:latin typeface="Cambria Math"/>
                          </a:rPr>
                        </m:ctrlPr>
                      </m:sSubPr>
                      <m:e>
                        <m:r>
                          <m:rPr>
                            <m:nor/>
                          </m:rPr>
                          <a:rPr lang="zh-CN" altLang="en-US"/>
                          <m:t>G</m:t>
                        </m:r>
                      </m:e>
                      <m:sub>
                        <m:r>
                          <m:rPr>
                            <m:nor/>
                          </m:rPr>
                          <a:rPr lang="zh-CN" altLang="en-US" i="1"/>
                          <m:t>t</m:t>
                        </m:r>
                      </m:sub>
                    </m:sSub>
                    <m:r>
                      <a:rPr lang="zh-CN" altLang="en-US">
                        <a:latin typeface="Cambria Math"/>
                      </a:rPr>
                      <m:t>、</m:t>
                    </m:r>
                    <m:sSub>
                      <m:sSubPr>
                        <m:ctrlPr>
                          <a:rPr lang="zh-CN" altLang="en-US" i="1">
                            <a:latin typeface="Cambria Math"/>
                          </a:rPr>
                        </m:ctrlPr>
                      </m:sSubPr>
                      <m:e>
                        <m:r>
                          <m:rPr>
                            <m:nor/>
                          </m:rPr>
                          <a:rPr lang="zh-CN" altLang="en-US" i="1"/>
                          <m:t>G</m:t>
                        </m:r>
                      </m:e>
                      <m:sub>
                        <m:r>
                          <m:rPr>
                            <m:nor/>
                          </m:rPr>
                          <a:rPr lang="zh-CN" altLang="en-US" i="1"/>
                          <m:t>r</m:t>
                        </m:r>
                      </m:sub>
                    </m:sSub>
                  </m:oMath>
                </a14:m>
                <a:r>
                  <a:rPr lang="zh-CN" altLang="zh-CN" dirty="0"/>
                  <a:t>分别为发射机天线和接收机天线的</a:t>
                </a:r>
                <a:r>
                  <a:rPr lang="zh-CN" altLang="zh-CN" dirty="0" smtClean="0"/>
                  <a:t>增益</a:t>
                </a:r>
                <a:r>
                  <a:rPr lang="zh-CN" altLang="en-US" dirty="0" smtClean="0"/>
                  <a:t>。</a:t>
                </a:r>
                <a:endParaRPr lang="zh-CN" altLang="en-US" dirty="0"/>
              </a:p>
            </p:txBody>
          </p:sp>
        </mc:Choice>
        <mc:Fallback xmlns="">
          <p:sp>
            <p:nvSpPr>
              <p:cNvPr id="7" name="矩形 6"/>
              <p:cNvSpPr>
                <a:spLocks noRot="1" noChangeAspect="1" noMove="1" noResize="1" noEditPoints="1" noAdjustHandles="1" noChangeArrowheads="1" noChangeShapeType="1" noTextEdit="1"/>
              </p:cNvSpPr>
              <p:nvPr/>
            </p:nvSpPr>
            <p:spPr>
              <a:xfrm>
                <a:off x="5492250" y="5541357"/>
                <a:ext cx="3651750" cy="1266116"/>
              </a:xfrm>
              <a:prstGeom prst="rect">
                <a:avLst/>
              </a:prstGeom>
              <a:blipFill rotWithShape="1">
                <a:blip r:embed="rId4"/>
                <a:stretch>
                  <a:fillRect l="-1503" t="-3846" r="-7513" b="-5769"/>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64208893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9" name="TextBox 5" hidden="1"/>
          <p:cNvSpPr txBox="1">
            <a:spLocks noChangeArrowheads="1"/>
          </p:cNvSpPr>
          <p:nvPr/>
        </p:nvSpPr>
        <p:spPr bwMode="auto">
          <a:xfrm>
            <a:off x="1939925" y="1954213"/>
            <a:ext cx="1943100" cy="369887"/>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6150" name="矩形 6" hidden="1"/>
          <p:cNvSpPr>
            <a:spLocks noChangeArrowheads="1"/>
          </p:cNvSpPr>
          <p:nvPr/>
        </p:nvSpPr>
        <p:spPr bwMode="auto">
          <a:xfrm>
            <a:off x="1939925" y="3025775"/>
            <a:ext cx="1471613" cy="646113"/>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6151" name="矩形 7" hidden="1"/>
          <p:cNvSpPr>
            <a:spLocks noChangeArrowheads="1"/>
          </p:cNvSpPr>
          <p:nvPr/>
        </p:nvSpPr>
        <p:spPr bwMode="auto">
          <a:xfrm>
            <a:off x="2011363" y="4240213"/>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6152" name="矩形 8" hidden="1"/>
          <p:cNvSpPr>
            <a:spLocks noChangeArrowheads="1"/>
          </p:cNvSpPr>
          <p:nvPr/>
        </p:nvSpPr>
        <p:spPr bwMode="auto">
          <a:xfrm>
            <a:off x="2011363" y="5526088"/>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cxnSp>
        <p:nvCxnSpPr>
          <p:cNvPr id="20" name="直接连接符 19"/>
          <p:cNvCxnSpPr/>
          <p:nvPr/>
        </p:nvCxnSpPr>
        <p:spPr>
          <a:xfrm>
            <a:off x="0" y="500063"/>
            <a:ext cx="7429500" cy="1587"/>
          </a:xfrm>
          <a:prstGeom prst="line">
            <a:avLst/>
          </a:prstGeom>
          <a:ln w="15875">
            <a:solidFill>
              <a:srgbClr val="00417C"/>
            </a:solidFill>
            <a:prstDash val="dash"/>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1" y="145017"/>
            <a:ext cx="4284663" cy="461665"/>
          </a:xfrm>
          <a:prstGeom prst="rect">
            <a:avLst/>
          </a:prstGeom>
        </p:spPr>
        <p:txBody>
          <a:bodyPr wrap="square">
            <a:spAutoFit/>
          </a:bodyPr>
          <a:lstStyle/>
          <a:p>
            <a:pPr lvl="0"/>
            <a:r>
              <a:rPr lang="en-US" altLang="zh-CN" sz="2400" dirty="0">
                <a:latin typeface="华文行楷" pitchFamily="2" charset="-122"/>
                <a:ea typeface="华文行楷" pitchFamily="2" charset="-122"/>
              </a:rPr>
              <a:t>1.</a:t>
            </a:r>
            <a:r>
              <a:rPr lang="zh-CN" altLang="zh-CN" sz="2400" dirty="0">
                <a:latin typeface="华文行楷" pitchFamily="2" charset="-122"/>
                <a:ea typeface="华文行楷" pitchFamily="2" charset="-122"/>
              </a:rPr>
              <a:t>开关电源模块并联供电系统</a:t>
            </a:r>
          </a:p>
        </p:txBody>
      </p:sp>
      <p:sp>
        <p:nvSpPr>
          <p:cNvPr id="18" name="矩形 17"/>
          <p:cNvSpPr/>
          <p:nvPr/>
        </p:nvSpPr>
        <p:spPr>
          <a:xfrm>
            <a:off x="251520" y="3009726"/>
            <a:ext cx="8494633" cy="923330"/>
          </a:xfrm>
          <a:prstGeom prst="rect">
            <a:avLst/>
          </a:prstGeom>
        </p:spPr>
        <p:txBody>
          <a:bodyPr wrap="none">
            <a:spAutoFit/>
          </a:bodyPr>
          <a:lstStyle/>
          <a:p>
            <a:r>
              <a:rPr lang="zh-CN" altLang="en-US" sz="5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华文行楷" pitchFamily="2" charset="-122"/>
                <a:ea typeface="华文行楷" pitchFamily="2" charset="-122"/>
              </a:rPr>
              <a:t>开关</a:t>
            </a:r>
            <a:r>
              <a:rPr lang="zh-CN" altLang="en-US" sz="5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华文行楷" pitchFamily="2" charset="-122"/>
                <a:ea typeface="华文行楷" pitchFamily="2" charset="-122"/>
              </a:rPr>
              <a:t>电源模块并联</a:t>
            </a:r>
            <a:r>
              <a:rPr lang="zh-CN" altLang="en-US" sz="5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华文行楷" pitchFamily="2" charset="-122"/>
                <a:ea typeface="华文行楷" pitchFamily="2" charset="-122"/>
              </a:rPr>
              <a:t>供电系统</a:t>
            </a:r>
            <a:endParaRPr lang="zh-CN" altLang="en-US" sz="5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华文行楷" pitchFamily="2" charset="-122"/>
              <a:ea typeface="华文行楷" pitchFamily="2" charset="-122"/>
            </a:endParaRPr>
          </a:p>
        </p:txBody>
      </p:sp>
      <p:pic>
        <p:nvPicPr>
          <p:cNvPr id="11"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26413" y="50006"/>
            <a:ext cx="1017587" cy="1011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1115616" y="4149080"/>
            <a:ext cx="7010797" cy="369332"/>
          </a:xfrm>
          <a:prstGeom prst="rect">
            <a:avLst/>
          </a:prstGeom>
          <a:noFill/>
        </p:spPr>
        <p:txBody>
          <a:bodyPr wrap="square" rtlCol="0">
            <a:spAutoFit/>
          </a:bodyPr>
          <a:lstStyle/>
          <a:p>
            <a:pPr algn="ctr"/>
            <a:r>
              <a:rPr lang="en-US" altLang="zh-CN" dirty="0" smtClean="0"/>
              <a:t>2011</a:t>
            </a:r>
            <a:r>
              <a:rPr lang="zh-CN" altLang="en-US" dirty="0" smtClean="0"/>
              <a:t>年全国大学生电子设计竞赛</a:t>
            </a:r>
            <a:r>
              <a:rPr lang="en-US" altLang="zh-CN" dirty="0" smtClean="0"/>
              <a:t>A</a:t>
            </a:r>
            <a:r>
              <a:rPr lang="zh-CN" altLang="en-US" dirty="0" smtClean="0"/>
              <a:t>题</a:t>
            </a:r>
            <a:endParaRPr lang="zh-CN" altLang="en-US" dirty="0"/>
          </a:p>
        </p:txBody>
      </p:sp>
    </p:spTree>
    <p:extLst>
      <p:ext uri="{BB962C8B-B14F-4D97-AF65-F5344CB8AC3E}">
        <p14:creationId xmlns:p14="http://schemas.microsoft.com/office/powerpoint/2010/main" val="409992605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TextBox 5" hidden="1"/>
          <p:cNvSpPr txBox="1">
            <a:spLocks noChangeArrowheads="1"/>
          </p:cNvSpPr>
          <p:nvPr/>
        </p:nvSpPr>
        <p:spPr bwMode="auto">
          <a:xfrm>
            <a:off x="1939925" y="1954213"/>
            <a:ext cx="1943100" cy="369887"/>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78" name="矩形 6" hidden="1"/>
          <p:cNvSpPr>
            <a:spLocks noChangeArrowheads="1"/>
          </p:cNvSpPr>
          <p:nvPr/>
        </p:nvSpPr>
        <p:spPr bwMode="auto">
          <a:xfrm>
            <a:off x="1939925" y="3025775"/>
            <a:ext cx="1471613" cy="646113"/>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79" name="矩形 7" hidden="1"/>
          <p:cNvSpPr>
            <a:spLocks noChangeArrowheads="1"/>
          </p:cNvSpPr>
          <p:nvPr/>
        </p:nvSpPr>
        <p:spPr bwMode="auto">
          <a:xfrm>
            <a:off x="2011363" y="4240213"/>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80" name="矩形 8" hidden="1"/>
          <p:cNvSpPr>
            <a:spLocks noChangeArrowheads="1"/>
          </p:cNvSpPr>
          <p:nvPr/>
        </p:nvSpPr>
        <p:spPr bwMode="auto">
          <a:xfrm>
            <a:off x="2011363" y="5526088"/>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cxnSp>
        <p:nvCxnSpPr>
          <p:cNvPr id="20" name="直接连接符 19"/>
          <p:cNvCxnSpPr/>
          <p:nvPr/>
        </p:nvCxnSpPr>
        <p:spPr>
          <a:xfrm>
            <a:off x="0" y="500063"/>
            <a:ext cx="7429500" cy="1587"/>
          </a:xfrm>
          <a:prstGeom prst="line">
            <a:avLst/>
          </a:prstGeom>
          <a:ln w="15875">
            <a:solidFill>
              <a:srgbClr val="00417C"/>
            </a:solidFill>
            <a:prstDash val="dash"/>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30622" y="30079"/>
            <a:ext cx="4397362" cy="461665"/>
          </a:xfrm>
          <a:prstGeom prst="rect">
            <a:avLst/>
          </a:prstGeom>
        </p:spPr>
        <p:txBody>
          <a:bodyPr wrap="square">
            <a:spAutoFit/>
          </a:bodyPr>
          <a:lstStyle/>
          <a:p>
            <a:pPr lvl="0"/>
            <a:r>
              <a:rPr lang="en-US" altLang="zh-CN" sz="2400" dirty="0" smtClean="0">
                <a:latin typeface="华文行楷" pitchFamily="2" charset="-122"/>
                <a:ea typeface="华文行楷" pitchFamily="2" charset="-122"/>
              </a:rPr>
              <a:t>3.</a:t>
            </a:r>
            <a:r>
              <a:rPr lang="zh-CN" altLang="en-US" sz="2400" dirty="0">
                <a:latin typeface="华文行楷" pitchFamily="2" charset="-122"/>
                <a:ea typeface="华文行楷" pitchFamily="2" charset="-122"/>
              </a:rPr>
              <a:t>单工无线呼叫系统设计</a:t>
            </a:r>
            <a:endParaRPr lang="zh-CN" altLang="zh-CN" sz="2400" dirty="0">
              <a:latin typeface="华文行楷" pitchFamily="2" charset="-122"/>
              <a:ea typeface="华文行楷" pitchFamily="2" charset="-122"/>
            </a:endParaRPr>
          </a:p>
        </p:txBody>
      </p:sp>
      <p:pic>
        <p:nvPicPr>
          <p:cNvPr id="69636" name="Picture 4"/>
          <p:cNvPicPr>
            <a:picLocks noChangeAspect="1" noChangeArrowheads="1"/>
          </p:cNvPicPr>
          <p:nvPr/>
        </p:nvPicPr>
        <p:blipFill>
          <a:blip r:embed="rId2">
            <a:extLst>
              <a:ext uri="{BEBA8EAE-BF5A-486C-A8C5-ECC9F3942E4B}">
                <a14:imgProps xmlns:a14="http://schemas.microsoft.com/office/drawing/2010/main">
                  <a14:imgLayer r:embed="rId3">
                    <a14:imgEffect>
                      <a14:sharpenSoften amount="60000"/>
                    </a14:imgEffect>
                    <a14:imgEffect>
                      <a14:brightnessContrast bright="20000" contrast="60000"/>
                    </a14:imgEffect>
                  </a14:imgLayer>
                </a14:imgProps>
              </a:ext>
              <a:ext uri="{28A0092B-C50C-407E-A947-70E740481C1C}">
                <a14:useLocalDpi xmlns:a14="http://schemas.microsoft.com/office/drawing/2010/main" val="0"/>
              </a:ext>
            </a:extLst>
          </a:blip>
          <a:srcRect/>
          <a:stretch>
            <a:fillRect/>
          </a:stretch>
        </p:blipFill>
        <p:spPr bwMode="auto">
          <a:xfrm>
            <a:off x="611561" y="1815936"/>
            <a:ext cx="7488832" cy="18759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635297" y="1446604"/>
            <a:ext cx="6854987" cy="369332"/>
          </a:xfrm>
          <a:prstGeom prst="rect">
            <a:avLst/>
          </a:prstGeom>
          <a:noFill/>
        </p:spPr>
        <p:txBody>
          <a:bodyPr wrap="square" rtlCol="0">
            <a:spAutoFit/>
          </a:bodyPr>
          <a:lstStyle/>
          <a:p>
            <a:r>
              <a:rPr lang="en-US" altLang="zh-CN" sz="1600" dirty="0" smtClean="0"/>
              <a:t>(</a:t>
            </a:r>
            <a:r>
              <a:rPr lang="en-US" altLang="zh-CN" dirty="0"/>
              <a:t>1) </a:t>
            </a:r>
            <a:r>
              <a:rPr lang="zh-CN" altLang="en-US" dirty="0"/>
              <a:t>输出输入阻抗匹配，尽量提高发射机天线辐射的有效功率</a:t>
            </a:r>
          </a:p>
        </p:txBody>
      </p:sp>
      <p:sp>
        <p:nvSpPr>
          <p:cNvPr id="11" name="TextBox 10"/>
          <p:cNvSpPr txBox="1"/>
          <p:nvPr/>
        </p:nvSpPr>
        <p:spPr>
          <a:xfrm>
            <a:off x="635297" y="3356991"/>
            <a:ext cx="8136904" cy="454035"/>
          </a:xfrm>
          <a:prstGeom prst="rect">
            <a:avLst/>
          </a:prstGeom>
          <a:noFill/>
        </p:spPr>
        <p:txBody>
          <a:bodyPr wrap="square" rtlCol="0">
            <a:spAutoFit/>
          </a:bodyPr>
          <a:lstStyle/>
          <a:p>
            <a:pPr>
              <a:lnSpc>
                <a:spcPct val="150000"/>
              </a:lnSpc>
            </a:pPr>
            <a:r>
              <a:rPr lang="en-US" altLang="zh-CN" dirty="0" smtClean="0"/>
              <a:t>(2) </a:t>
            </a:r>
            <a:r>
              <a:rPr lang="zh-CN" altLang="zh-CN" dirty="0" smtClean="0"/>
              <a:t>提高</a:t>
            </a:r>
            <a:r>
              <a:rPr lang="zh-CN" altLang="zh-CN" dirty="0"/>
              <a:t>接收机灵敏度</a:t>
            </a:r>
            <a:r>
              <a:rPr lang="zh-CN" altLang="zh-CN" dirty="0" smtClean="0"/>
              <a:t>。</a:t>
            </a:r>
            <a:endParaRPr lang="en-US" altLang="zh-CN" dirty="0" smtClean="0"/>
          </a:p>
        </p:txBody>
      </p:sp>
      <p:sp>
        <p:nvSpPr>
          <p:cNvPr id="12" name="TextBox 11"/>
          <p:cNvSpPr txBox="1"/>
          <p:nvPr/>
        </p:nvSpPr>
        <p:spPr>
          <a:xfrm>
            <a:off x="539552" y="817285"/>
            <a:ext cx="5976664" cy="369332"/>
          </a:xfrm>
          <a:prstGeom prst="rect">
            <a:avLst/>
          </a:prstGeom>
          <a:noFill/>
        </p:spPr>
        <p:txBody>
          <a:bodyPr wrap="square" rtlCol="0">
            <a:spAutoFit/>
          </a:bodyPr>
          <a:lstStyle/>
          <a:p>
            <a:r>
              <a:rPr lang="zh-CN" altLang="zh-CN" dirty="0"/>
              <a:t>要增大传输距离</a:t>
            </a:r>
            <a:r>
              <a:rPr lang="en-US" altLang="zh-CN" dirty="0" err="1"/>
              <a:t>Rmax</a:t>
            </a:r>
            <a:r>
              <a:rPr lang="zh-CN" altLang="zh-CN" dirty="0"/>
              <a:t>应从如下几个方面考虑</a:t>
            </a:r>
            <a:endParaRPr lang="zh-CN" altLang="en-US" dirty="0"/>
          </a:p>
        </p:txBody>
      </p:sp>
      <p:sp>
        <p:nvSpPr>
          <p:cNvPr id="13" name="矩形 12"/>
          <p:cNvSpPr/>
          <p:nvPr/>
        </p:nvSpPr>
        <p:spPr>
          <a:xfrm>
            <a:off x="635297" y="3889542"/>
            <a:ext cx="6030416" cy="507831"/>
          </a:xfrm>
          <a:prstGeom prst="rect">
            <a:avLst/>
          </a:prstGeom>
        </p:spPr>
        <p:txBody>
          <a:bodyPr wrap="square">
            <a:spAutoFit/>
          </a:bodyPr>
          <a:lstStyle/>
          <a:p>
            <a:pPr>
              <a:lnSpc>
                <a:spcPct val="150000"/>
              </a:lnSpc>
            </a:pPr>
            <a:r>
              <a:rPr lang="en-US" altLang="zh-CN" dirty="0"/>
              <a:t>(3) </a:t>
            </a:r>
            <a:r>
              <a:rPr lang="zh-CN" altLang="zh-CN" dirty="0"/>
              <a:t>因本设计收发天线均采用拉杆天线或导线，其长度≤</a:t>
            </a:r>
            <a:r>
              <a:rPr lang="en-US" altLang="zh-CN" dirty="0"/>
              <a:t>1m</a:t>
            </a:r>
            <a:r>
              <a:rPr lang="zh-CN" altLang="zh-CN" dirty="0"/>
              <a:t>。</a:t>
            </a:r>
          </a:p>
        </p:txBody>
      </p:sp>
      <p:sp>
        <p:nvSpPr>
          <p:cNvPr id="14" name="矩形 13"/>
          <p:cNvSpPr/>
          <p:nvPr/>
        </p:nvSpPr>
        <p:spPr>
          <a:xfrm>
            <a:off x="638125" y="4397373"/>
            <a:ext cx="7926933" cy="923330"/>
          </a:xfrm>
          <a:prstGeom prst="rect">
            <a:avLst/>
          </a:prstGeom>
        </p:spPr>
        <p:txBody>
          <a:bodyPr wrap="square">
            <a:spAutoFit/>
          </a:bodyPr>
          <a:lstStyle/>
          <a:p>
            <a:pPr>
              <a:lnSpc>
                <a:spcPct val="150000"/>
              </a:lnSpc>
            </a:pPr>
            <a:r>
              <a:rPr lang="en-US" altLang="zh-CN" dirty="0"/>
              <a:t>(4) </a:t>
            </a:r>
            <a:r>
              <a:rPr lang="zh-CN" altLang="zh-CN" dirty="0"/>
              <a:t>当频率为</a:t>
            </a:r>
            <a:r>
              <a:rPr lang="en-US" altLang="zh-CN" dirty="0"/>
              <a:t>35MHz</a:t>
            </a:r>
            <a:r>
              <a:rPr lang="zh-CN" altLang="zh-CN" dirty="0"/>
              <a:t>时，波长</a:t>
            </a:r>
            <a:r>
              <a:rPr lang="en-US" altLang="zh-CN" dirty="0"/>
              <a:t>λ</a:t>
            </a:r>
            <a:r>
              <a:rPr lang="zh-CN" altLang="zh-CN" dirty="0"/>
              <a:t>为</a:t>
            </a:r>
            <a:r>
              <a:rPr lang="en-US" altLang="zh-CN" dirty="0"/>
              <a:t>8.6m</a:t>
            </a:r>
            <a:r>
              <a:rPr lang="zh-CN" altLang="zh-CN" dirty="0"/>
              <a:t>，其传输特性按直线传输，如果中间有障碍物则会产生反射和折射现象，对传输距离有很大的影响。</a:t>
            </a:r>
          </a:p>
        </p:txBody>
      </p:sp>
      <p:pic>
        <p:nvPicPr>
          <p:cNvPr id="1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26413" y="50006"/>
            <a:ext cx="1017587" cy="1011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4319543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TextBox 5" hidden="1"/>
          <p:cNvSpPr txBox="1">
            <a:spLocks noChangeArrowheads="1"/>
          </p:cNvSpPr>
          <p:nvPr/>
        </p:nvSpPr>
        <p:spPr bwMode="auto">
          <a:xfrm>
            <a:off x="1939925" y="1954213"/>
            <a:ext cx="1943100" cy="369887"/>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78" name="矩形 6" hidden="1"/>
          <p:cNvSpPr>
            <a:spLocks noChangeArrowheads="1"/>
          </p:cNvSpPr>
          <p:nvPr/>
        </p:nvSpPr>
        <p:spPr bwMode="auto">
          <a:xfrm>
            <a:off x="1939925" y="3025775"/>
            <a:ext cx="1471613" cy="646113"/>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79" name="矩形 7" hidden="1"/>
          <p:cNvSpPr>
            <a:spLocks noChangeArrowheads="1"/>
          </p:cNvSpPr>
          <p:nvPr/>
        </p:nvSpPr>
        <p:spPr bwMode="auto">
          <a:xfrm>
            <a:off x="2011363" y="4240213"/>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80" name="矩形 8" hidden="1"/>
          <p:cNvSpPr>
            <a:spLocks noChangeArrowheads="1"/>
          </p:cNvSpPr>
          <p:nvPr/>
        </p:nvSpPr>
        <p:spPr bwMode="auto">
          <a:xfrm>
            <a:off x="2011363" y="5526088"/>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cxnSp>
        <p:nvCxnSpPr>
          <p:cNvPr id="20" name="直接连接符 19"/>
          <p:cNvCxnSpPr/>
          <p:nvPr/>
        </p:nvCxnSpPr>
        <p:spPr>
          <a:xfrm>
            <a:off x="0" y="500063"/>
            <a:ext cx="7429500" cy="1587"/>
          </a:xfrm>
          <a:prstGeom prst="line">
            <a:avLst/>
          </a:prstGeom>
          <a:ln w="15875">
            <a:solidFill>
              <a:srgbClr val="00417C"/>
            </a:solidFill>
            <a:prstDash val="dash"/>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30622" y="30079"/>
            <a:ext cx="4397362" cy="461665"/>
          </a:xfrm>
          <a:prstGeom prst="rect">
            <a:avLst/>
          </a:prstGeom>
        </p:spPr>
        <p:txBody>
          <a:bodyPr wrap="square">
            <a:spAutoFit/>
          </a:bodyPr>
          <a:lstStyle/>
          <a:p>
            <a:pPr lvl="0"/>
            <a:r>
              <a:rPr lang="en-US" altLang="zh-CN" sz="2400" dirty="0" smtClean="0">
                <a:latin typeface="华文行楷" pitchFamily="2" charset="-122"/>
                <a:ea typeface="华文行楷" pitchFamily="2" charset="-122"/>
              </a:rPr>
              <a:t>3.</a:t>
            </a:r>
            <a:r>
              <a:rPr lang="zh-CN" altLang="en-US" sz="2400" dirty="0">
                <a:latin typeface="华文行楷" pitchFamily="2" charset="-122"/>
                <a:ea typeface="华文行楷" pitchFamily="2" charset="-122"/>
              </a:rPr>
              <a:t>单工无线呼叫系统设计</a:t>
            </a:r>
            <a:endParaRPr lang="zh-CN" altLang="zh-CN" sz="2400" dirty="0">
              <a:latin typeface="华文行楷" pitchFamily="2" charset="-122"/>
              <a:ea typeface="华文行楷" pitchFamily="2" charset="-122"/>
            </a:endParaRPr>
          </a:p>
        </p:txBody>
      </p:sp>
      <p:pic>
        <p:nvPicPr>
          <p:cNvPr id="70661" name="Picture 5"/>
          <p:cNvPicPr>
            <a:picLocks noChangeAspect="1" noChangeArrowheads="1"/>
          </p:cNvPicPr>
          <p:nvPr/>
        </p:nvPicPr>
        <p:blipFill>
          <a:blip r:embed="rId2">
            <a:extLst>
              <a:ext uri="{BEBA8EAE-BF5A-486C-A8C5-ECC9F3942E4B}">
                <a14:imgProps xmlns:a14="http://schemas.microsoft.com/office/drawing/2010/main">
                  <a14:imgLayer r:embed="rId3">
                    <a14:imgEffect>
                      <a14:sharpenSoften amount="80000"/>
                    </a14:imgEffect>
                    <a14:imgEffect>
                      <a14:brightnessContrast bright="20000"/>
                    </a14:imgEffect>
                  </a14:imgLayer>
                </a14:imgProps>
              </a:ext>
              <a:ext uri="{28A0092B-C50C-407E-A947-70E740481C1C}">
                <a14:useLocalDpi xmlns:a14="http://schemas.microsoft.com/office/drawing/2010/main" val="0"/>
              </a:ext>
            </a:extLst>
          </a:blip>
          <a:srcRect/>
          <a:stretch>
            <a:fillRect/>
          </a:stretch>
        </p:blipFill>
        <p:spPr bwMode="auto">
          <a:xfrm>
            <a:off x="962025" y="3124175"/>
            <a:ext cx="7219950" cy="2105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mc:AlternateContent xmlns:mc="http://schemas.openxmlformats.org/markup-compatibility/2006" xmlns:a14="http://schemas.microsoft.com/office/drawing/2010/main">
        <mc:Choice Requires="a14">
          <p:sp>
            <p:nvSpPr>
              <p:cNvPr id="3" name="矩形 2"/>
              <p:cNvSpPr/>
              <p:nvPr/>
            </p:nvSpPr>
            <p:spPr>
              <a:xfrm>
                <a:off x="251520" y="1569566"/>
                <a:ext cx="8424936" cy="1124539"/>
              </a:xfrm>
              <a:prstGeom prst="rect">
                <a:avLst/>
              </a:prstGeom>
            </p:spPr>
            <p:txBody>
              <a:bodyPr wrap="square">
                <a:spAutoFit/>
              </a:bodyPr>
              <a:lstStyle/>
              <a:p>
                <a:pPr lvl="0">
                  <a:lnSpc>
                    <a:spcPct val="150000"/>
                  </a:lnSpc>
                </a:pPr>
                <a:r>
                  <a:rPr lang="en-US" altLang="zh-CN" dirty="0" smtClean="0">
                    <a:solidFill>
                      <a:prstClr val="black"/>
                    </a:solidFill>
                  </a:rPr>
                  <a:t>(5</a:t>
                </a:r>
                <a:r>
                  <a:rPr lang="en-US" altLang="zh-CN" dirty="0">
                    <a:solidFill>
                      <a:prstClr val="black"/>
                    </a:solidFill>
                  </a:rPr>
                  <a:t>) </a:t>
                </a:r>
                <a:r>
                  <a:rPr lang="zh-CN" altLang="zh-CN" dirty="0">
                    <a:solidFill>
                      <a:prstClr val="black"/>
                    </a:solidFill>
                  </a:rPr>
                  <a:t>根据电波传输理论，在距离为</a:t>
                </a:r>
                <a14:m>
                  <m:oMath xmlns:m="http://schemas.openxmlformats.org/officeDocument/2006/math">
                    <m:f>
                      <m:fPr>
                        <m:ctrlPr>
                          <a:rPr lang="zh-CN" altLang="en-US" i="1">
                            <a:latin typeface="Cambria Math"/>
                          </a:rPr>
                        </m:ctrlPr>
                      </m:fPr>
                      <m:num>
                        <m:d>
                          <m:dPr>
                            <m:ctrlPr>
                              <a:rPr lang="zh-CN" altLang="en-US" i="1">
                                <a:latin typeface="Cambria Math"/>
                              </a:rPr>
                            </m:ctrlPr>
                          </m:dPr>
                          <m:e>
                            <m:r>
                              <a:rPr lang="zh-CN" altLang="en-US">
                                <a:latin typeface="Cambria Math"/>
                              </a:rPr>
                              <m:t>2</m:t>
                            </m:r>
                            <m:r>
                              <a:rPr lang="zh-CN" altLang="en-US" i="1">
                                <a:latin typeface="Cambria Math"/>
                              </a:rPr>
                              <m:t>𝑛</m:t>
                            </m:r>
                            <m:r>
                              <a:rPr lang="zh-CN" altLang="en-US">
                                <a:latin typeface="Cambria Math"/>
                              </a:rPr>
                              <m:t>−1</m:t>
                            </m:r>
                          </m:e>
                        </m:d>
                      </m:num>
                      <m:den>
                        <m:r>
                          <a:rPr lang="zh-CN" altLang="en-US">
                            <a:latin typeface="Cambria Math"/>
                          </a:rPr>
                          <m:t>4</m:t>
                        </m:r>
                      </m:den>
                    </m:f>
                    <m:r>
                      <a:rPr lang="zh-CN" altLang="en-US" i="1">
                        <a:latin typeface="Cambria Math"/>
                      </a:rPr>
                      <m:t>𝜆</m:t>
                    </m:r>
                  </m:oMath>
                </a14:m>
                <a:r>
                  <a:rPr lang="zh-CN" altLang="zh-CN" dirty="0">
                    <a:solidFill>
                      <a:prstClr val="black"/>
                    </a:solidFill>
                  </a:rPr>
                  <a:t>时</a:t>
                </a:r>
                <a:r>
                  <a:rPr lang="zh-CN" altLang="zh-CN" dirty="0" smtClean="0">
                    <a:solidFill>
                      <a:prstClr val="black"/>
                    </a:solidFill>
                  </a:rPr>
                  <a:t>，</a:t>
                </a:r>
                <a:r>
                  <a:rPr lang="zh-CN" altLang="en-US" dirty="0" smtClean="0">
                    <a:solidFill>
                      <a:prstClr val="black"/>
                    </a:solidFill>
                  </a:rPr>
                  <a:t>磁场强度</a:t>
                </a:r>
                <a:r>
                  <a:rPr lang="zh-CN" altLang="zh-CN" dirty="0" smtClean="0">
                    <a:solidFill>
                      <a:prstClr val="black"/>
                    </a:solidFill>
                  </a:rPr>
                  <a:t>会</a:t>
                </a:r>
                <a:r>
                  <a:rPr lang="zh-CN" altLang="zh-CN" dirty="0">
                    <a:solidFill>
                      <a:prstClr val="black"/>
                    </a:solidFill>
                  </a:rPr>
                  <a:t>出现波谷，收听效果最差；在距离为</a:t>
                </a:r>
                <a:r>
                  <a:rPr lang="en-US" altLang="zh-CN" dirty="0">
                    <a:solidFill>
                      <a:prstClr val="black"/>
                    </a:solidFill>
                  </a:rPr>
                  <a:t> </a:t>
                </a:r>
                <a:r>
                  <a:rPr lang="zh-CN" altLang="zh-CN" dirty="0">
                    <a:solidFill>
                      <a:prstClr val="black"/>
                    </a:solidFill>
                  </a:rPr>
                  <a:t>时，会出现波峰，收听效果最好。其中</a:t>
                </a:r>
                <a:r>
                  <a:rPr lang="en-US" altLang="zh-CN" dirty="0">
                    <a:solidFill>
                      <a:prstClr val="black"/>
                    </a:solidFill>
                  </a:rPr>
                  <a:t>n</a:t>
                </a:r>
                <a:r>
                  <a:rPr lang="zh-CN" altLang="zh-CN" dirty="0">
                    <a:solidFill>
                      <a:prstClr val="black"/>
                    </a:solidFill>
                  </a:rPr>
                  <a:t>为自然数。 </a:t>
                </a:r>
              </a:p>
            </p:txBody>
          </p:sp>
        </mc:Choice>
        <mc:Fallback xmlns="">
          <p:sp>
            <p:nvSpPr>
              <p:cNvPr id="3" name="矩形 2"/>
              <p:cNvSpPr>
                <a:spLocks noRot="1" noChangeAspect="1" noMove="1" noResize="1" noEditPoints="1" noAdjustHandles="1" noChangeArrowheads="1" noChangeShapeType="1" noTextEdit="1"/>
              </p:cNvSpPr>
              <p:nvPr/>
            </p:nvSpPr>
            <p:spPr>
              <a:xfrm>
                <a:off x="251520" y="1569566"/>
                <a:ext cx="8424936" cy="1124539"/>
              </a:xfrm>
              <a:prstGeom prst="rect">
                <a:avLst/>
              </a:prstGeom>
              <a:blipFill rotWithShape="1">
                <a:blip r:embed="rId4"/>
                <a:stretch>
                  <a:fillRect l="-579" r="-3329" b="-3243"/>
                </a:stretch>
              </a:blipFill>
            </p:spPr>
            <p:txBody>
              <a:bodyPr/>
              <a:lstStyle/>
              <a:p>
                <a:r>
                  <a:rPr lang="zh-CN" altLang="en-US">
                    <a:noFill/>
                  </a:rPr>
                  <a:t> </a:t>
                </a:r>
              </a:p>
            </p:txBody>
          </p:sp>
        </mc:Fallback>
      </mc:AlternateContent>
      <p:pic>
        <p:nvPicPr>
          <p:cNvPr id="11"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126413" y="50006"/>
            <a:ext cx="1017587" cy="1011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8626634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TextBox 5" hidden="1"/>
          <p:cNvSpPr txBox="1">
            <a:spLocks noChangeArrowheads="1"/>
          </p:cNvSpPr>
          <p:nvPr/>
        </p:nvSpPr>
        <p:spPr bwMode="auto">
          <a:xfrm>
            <a:off x="1939925" y="1954213"/>
            <a:ext cx="1943100" cy="369887"/>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78" name="矩形 6" hidden="1"/>
          <p:cNvSpPr>
            <a:spLocks noChangeArrowheads="1"/>
          </p:cNvSpPr>
          <p:nvPr/>
        </p:nvSpPr>
        <p:spPr bwMode="auto">
          <a:xfrm>
            <a:off x="1939925" y="3025775"/>
            <a:ext cx="1471613" cy="646113"/>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79" name="矩形 7" hidden="1"/>
          <p:cNvSpPr>
            <a:spLocks noChangeArrowheads="1"/>
          </p:cNvSpPr>
          <p:nvPr/>
        </p:nvSpPr>
        <p:spPr bwMode="auto">
          <a:xfrm>
            <a:off x="2011363" y="4240213"/>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80" name="矩形 8" hidden="1"/>
          <p:cNvSpPr>
            <a:spLocks noChangeArrowheads="1"/>
          </p:cNvSpPr>
          <p:nvPr/>
        </p:nvSpPr>
        <p:spPr bwMode="auto">
          <a:xfrm>
            <a:off x="2011363" y="5526088"/>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cxnSp>
        <p:nvCxnSpPr>
          <p:cNvPr id="20" name="直接连接符 19"/>
          <p:cNvCxnSpPr/>
          <p:nvPr/>
        </p:nvCxnSpPr>
        <p:spPr>
          <a:xfrm>
            <a:off x="0" y="500063"/>
            <a:ext cx="7429500" cy="1587"/>
          </a:xfrm>
          <a:prstGeom prst="line">
            <a:avLst/>
          </a:prstGeom>
          <a:ln w="15875">
            <a:solidFill>
              <a:srgbClr val="00417C"/>
            </a:solidFill>
            <a:prstDash val="dash"/>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30622" y="30079"/>
            <a:ext cx="4397362" cy="461665"/>
          </a:xfrm>
          <a:prstGeom prst="rect">
            <a:avLst/>
          </a:prstGeom>
        </p:spPr>
        <p:txBody>
          <a:bodyPr wrap="square">
            <a:spAutoFit/>
          </a:bodyPr>
          <a:lstStyle/>
          <a:p>
            <a:pPr lvl="0"/>
            <a:r>
              <a:rPr lang="en-US" altLang="zh-CN" sz="2400" dirty="0" smtClean="0">
                <a:latin typeface="华文行楷" pitchFamily="2" charset="-122"/>
                <a:ea typeface="华文行楷" pitchFamily="2" charset="-122"/>
              </a:rPr>
              <a:t>3.</a:t>
            </a:r>
            <a:r>
              <a:rPr lang="zh-CN" altLang="en-US" sz="2400" dirty="0">
                <a:latin typeface="华文行楷" pitchFamily="2" charset="-122"/>
                <a:ea typeface="华文行楷" pitchFamily="2" charset="-122"/>
              </a:rPr>
              <a:t>单工无线呼叫系统设计</a:t>
            </a:r>
            <a:endParaRPr lang="zh-CN" altLang="zh-CN" sz="2400" dirty="0">
              <a:latin typeface="华文行楷" pitchFamily="2" charset="-122"/>
              <a:ea typeface="华文行楷" pitchFamily="2" charset="-122"/>
            </a:endParaRPr>
          </a:p>
        </p:txBody>
      </p:sp>
      <p:sp>
        <p:nvSpPr>
          <p:cNvPr id="3" name="矩形 2"/>
          <p:cNvSpPr/>
          <p:nvPr/>
        </p:nvSpPr>
        <p:spPr>
          <a:xfrm>
            <a:off x="323528" y="803315"/>
            <a:ext cx="2723823" cy="369332"/>
          </a:xfrm>
          <a:prstGeom prst="rect">
            <a:avLst/>
          </a:prstGeom>
        </p:spPr>
        <p:txBody>
          <a:bodyPr wrap="none">
            <a:spAutoFit/>
          </a:bodyPr>
          <a:lstStyle/>
          <a:p>
            <a:r>
              <a:rPr lang="zh-CN" altLang="zh-CN" b="1" dirty="0"/>
              <a:t>减小系统输出信号失真度</a:t>
            </a:r>
            <a:endParaRPr lang="zh-CN" altLang="en-US" b="1" dirty="0"/>
          </a:p>
        </p:txBody>
      </p:sp>
      <p:sp>
        <p:nvSpPr>
          <p:cNvPr id="4" name="矩形 3"/>
          <p:cNvSpPr/>
          <p:nvPr/>
        </p:nvSpPr>
        <p:spPr>
          <a:xfrm>
            <a:off x="251520" y="1458265"/>
            <a:ext cx="2159566" cy="369332"/>
          </a:xfrm>
          <a:prstGeom prst="rect">
            <a:avLst/>
          </a:prstGeom>
        </p:spPr>
        <p:txBody>
          <a:bodyPr wrap="none">
            <a:spAutoFit/>
          </a:bodyPr>
          <a:lstStyle/>
          <a:p>
            <a:r>
              <a:rPr lang="zh-CN" altLang="zh-CN" dirty="0"/>
              <a:t>（</a:t>
            </a:r>
            <a:r>
              <a:rPr lang="en-US" altLang="zh-CN" dirty="0"/>
              <a:t>1</a:t>
            </a:r>
            <a:r>
              <a:rPr lang="zh-CN" altLang="zh-CN" dirty="0"/>
              <a:t>）电容变化系数</a:t>
            </a:r>
          </a:p>
        </p:txBody>
      </p:sp>
      <p:sp>
        <p:nvSpPr>
          <p:cNvPr id="5" name="矩形 4"/>
          <p:cNvSpPr/>
          <p:nvPr/>
        </p:nvSpPr>
        <p:spPr>
          <a:xfrm>
            <a:off x="821342" y="1874348"/>
            <a:ext cx="7207042" cy="369332"/>
          </a:xfrm>
          <a:prstGeom prst="rect">
            <a:avLst/>
          </a:prstGeom>
        </p:spPr>
        <p:txBody>
          <a:bodyPr wrap="square">
            <a:spAutoFit/>
          </a:bodyPr>
          <a:lstStyle/>
          <a:p>
            <a:r>
              <a:rPr lang="zh-CN" altLang="zh-CN" dirty="0"/>
              <a:t>收发系统均采用调频（</a:t>
            </a:r>
            <a:r>
              <a:rPr lang="en-US" altLang="zh-CN" dirty="0"/>
              <a:t>FM</a:t>
            </a:r>
            <a:r>
              <a:rPr lang="zh-CN" altLang="zh-CN" dirty="0"/>
              <a:t>）体制</a:t>
            </a:r>
            <a:r>
              <a:rPr lang="zh-CN" altLang="zh-CN" dirty="0" smtClean="0"/>
              <a:t>，调频</a:t>
            </a:r>
            <a:r>
              <a:rPr lang="zh-CN" altLang="zh-CN" dirty="0"/>
              <a:t>波的瞬时频率与</a:t>
            </a:r>
            <a:r>
              <a:rPr lang="zh-CN" altLang="zh-CN" dirty="0" smtClean="0"/>
              <a:t>输入信号</a:t>
            </a:r>
            <a:r>
              <a:rPr lang="zh-CN" altLang="en-US" dirty="0"/>
              <a:t>关系</a:t>
            </a:r>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7" name="对象 6"/>
          <p:cNvGraphicFramePr>
            <a:graphicFrameLocks noChangeAspect="1"/>
          </p:cNvGraphicFramePr>
          <p:nvPr>
            <p:extLst>
              <p:ext uri="{D42A27DB-BD31-4B8C-83A1-F6EECF244321}">
                <p14:modId xmlns:p14="http://schemas.microsoft.com/office/powerpoint/2010/main" val="3226580288"/>
              </p:ext>
            </p:extLst>
          </p:nvPr>
        </p:nvGraphicFramePr>
        <p:xfrm>
          <a:off x="3347864" y="2420888"/>
          <a:ext cx="2232248" cy="446450"/>
        </p:xfrm>
        <a:graphic>
          <a:graphicData uri="http://schemas.openxmlformats.org/presentationml/2006/ole">
            <mc:AlternateContent xmlns:mc="http://schemas.openxmlformats.org/markup-compatibility/2006">
              <mc:Choice xmlns:v="urn:schemas-microsoft-com:vml" Requires="v">
                <p:oleObj spid="_x0000_s59517" name="公式" r:id="rId3" imgW="1150246" imgH="230049" progId="Equation.3">
                  <p:embed/>
                </p:oleObj>
              </mc:Choice>
              <mc:Fallback>
                <p:oleObj name="公式" r:id="rId3" imgW="1150246" imgH="230049"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47864" y="2420888"/>
                        <a:ext cx="2232248" cy="446450"/>
                      </a:xfrm>
                      <a:prstGeom prst="rect">
                        <a:avLst/>
                      </a:prstGeom>
                      <a:noFill/>
                    </p:spPr>
                  </p:pic>
                </p:oleObj>
              </mc:Fallback>
            </mc:AlternateContent>
          </a:graphicData>
        </a:graphic>
      </p:graphicFrame>
      <p:sp>
        <p:nvSpPr>
          <p:cNvPr id="8" name="矩形 7"/>
          <p:cNvSpPr/>
          <p:nvPr/>
        </p:nvSpPr>
        <p:spPr>
          <a:xfrm>
            <a:off x="899592" y="2924944"/>
            <a:ext cx="2262158" cy="369332"/>
          </a:xfrm>
          <a:prstGeom prst="rect">
            <a:avLst/>
          </a:prstGeom>
        </p:spPr>
        <p:txBody>
          <a:bodyPr wrap="none">
            <a:spAutoFit/>
          </a:bodyPr>
          <a:lstStyle/>
          <a:p>
            <a:r>
              <a:rPr lang="zh-CN" altLang="zh-CN" dirty="0"/>
              <a:t>变容二极管</a:t>
            </a:r>
            <a:r>
              <a:rPr lang="zh-CN" altLang="zh-CN" dirty="0" smtClean="0"/>
              <a:t>结电容</a:t>
            </a:r>
            <a:r>
              <a:rPr lang="zh-CN" altLang="en-US" dirty="0" smtClean="0"/>
              <a:t>：</a:t>
            </a:r>
            <a:endParaRPr lang="zh-CN" altLang="en-US" dirty="0"/>
          </a:p>
        </p:txBody>
      </p:sp>
      <p:sp>
        <p:nvSpPr>
          <p:cNvPr id="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0" name="对象 9"/>
          <p:cNvGraphicFramePr>
            <a:graphicFrameLocks noChangeAspect="1"/>
          </p:cNvGraphicFramePr>
          <p:nvPr>
            <p:extLst>
              <p:ext uri="{D42A27DB-BD31-4B8C-83A1-F6EECF244321}">
                <p14:modId xmlns:p14="http://schemas.microsoft.com/office/powerpoint/2010/main" val="4042463175"/>
              </p:ext>
            </p:extLst>
          </p:nvPr>
        </p:nvGraphicFramePr>
        <p:xfrm>
          <a:off x="3533775" y="3284984"/>
          <a:ext cx="1758305" cy="687713"/>
        </p:xfrm>
        <a:graphic>
          <a:graphicData uri="http://schemas.openxmlformats.org/presentationml/2006/ole">
            <mc:AlternateContent xmlns:mc="http://schemas.openxmlformats.org/markup-compatibility/2006">
              <mc:Choice xmlns:v="urn:schemas-microsoft-com:vml" Requires="v">
                <p:oleObj spid="_x0000_s59518" name="公式" r:id="rId5" imgW="1048224" imgH="434630" progId="Equation.3">
                  <p:embed/>
                </p:oleObj>
              </mc:Choice>
              <mc:Fallback>
                <p:oleObj name="公式" r:id="rId5" imgW="1048224" imgH="43463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33775" y="3284984"/>
                        <a:ext cx="1758305" cy="687713"/>
                      </a:xfrm>
                      <a:prstGeom prst="rect">
                        <a:avLst/>
                      </a:prstGeom>
                      <a:noFill/>
                    </p:spPr>
                  </p:pic>
                </p:oleObj>
              </mc:Fallback>
            </mc:AlternateContent>
          </a:graphicData>
        </a:graphic>
      </p:graphicFrame>
      <p:sp>
        <p:nvSpPr>
          <p:cNvPr id="21" name="TextBox 20"/>
          <p:cNvSpPr txBox="1"/>
          <p:nvPr/>
        </p:nvSpPr>
        <p:spPr>
          <a:xfrm>
            <a:off x="899592" y="4149080"/>
            <a:ext cx="7566893" cy="369332"/>
          </a:xfrm>
          <a:prstGeom prst="rect">
            <a:avLst/>
          </a:prstGeom>
          <a:noFill/>
        </p:spPr>
        <p:txBody>
          <a:bodyPr wrap="square" rtlCol="0">
            <a:spAutoFit/>
          </a:bodyPr>
          <a:lstStyle/>
          <a:p>
            <a:r>
              <a:rPr lang="zh-CN" altLang="zh-CN" dirty="0"/>
              <a:t>变容二极管作为振荡回路的总电容时，则瞬时角频率</a:t>
            </a:r>
            <a:r>
              <a:rPr lang="en-US" altLang="zh-CN" dirty="0"/>
              <a:t> </a:t>
            </a:r>
            <a:r>
              <a:rPr lang="zh-CN" altLang="zh-CN" dirty="0" smtClean="0"/>
              <a:t>为</a:t>
            </a:r>
            <a:r>
              <a:rPr lang="zh-CN" altLang="en-US" dirty="0" smtClean="0"/>
              <a:t>：</a:t>
            </a:r>
            <a:endParaRPr lang="zh-CN" altLang="en-US" dirty="0"/>
          </a:p>
        </p:txBody>
      </p:sp>
      <p:sp>
        <p:nvSpPr>
          <p:cNvPr id="22" name="Rectangle 1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3" name="对象 22"/>
          <p:cNvGraphicFramePr>
            <a:graphicFrameLocks noChangeAspect="1"/>
          </p:cNvGraphicFramePr>
          <p:nvPr>
            <p:extLst>
              <p:ext uri="{D42A27DB-BD31-4B8C-83A1-F6EECF244321}">
                <p14:modId xmlns:p14="http://schemas.microsoft.com/office/powerpoint/2010/main" val="3969761552"/>
              </p:ext>
            </p:extLst>
          </p:nvPr>
        </p:nvGraphicFramePr>
        <p:xfrm>
          <a:off x="2515318" y="4581128"/>
          <a:ext cx="4914182" cy="792088"/>
        </p:xfrm>
        <a:graphic>
          <a:graphicData uri="http://schemas.openxmlformats.org/presentationml/2006/ole">
            <mc:AlternateContent xmlns:mc="http://schemas.openxmlformats.org/markup-compatibility/2006">
              <mc:Choice xmlns:v="urn:schemas-microsoft-com:vml" Requires="v">
                <p:oleObj spid="_x0000_s59519" name="公式" r:id="rId7" imgW="2895480" imgH="469800" progId="Equation.3">
                  <p:embed/>
                </p:oleObj>
              </mc:Choice>
              <mc:Fallback>
                <p:oleObj name="公式" r:id="rId7" imgW="2895480" imgH="46980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515318" y="4581128"/>
                        <a:ext cx="4914182" cy="792088"/>
                      </a:xfrm>
                      <a:prstGeom prst="rect">
                        <a:avLst/>
                      </a:prstGeom>
                      <a:noFill/>
                    </p:spPr>
                  </p:pic>
                </p:oleObj>
              </mc:Fallback>
            </mc:AlternateContent>
          </a:graphicData>
        </a:graphic>
      </p:graphicFrame>
      <p:sp>
        <p:nvSpPr>
          <p:cNvPr id="29" name="TextBox 28"/>
          <p:cNvSpPr txBox="1"/>
          <p:nvPr/>
        </p:nvSpPr>
        <p:spPr>
          <a:xfrm>
            <a:off x="323528" y="5373216"/>
            <a:ext cx="8076703" cy="1615827"/>
          </a:xfrm>
          <a:prstGeom prst="rect">
            <a:avLst/>
          </a:prstGeom>
          <a:noFill/>
        </p:spPr>
        <p:txBody>
          <a:bodyPr wrap="square" rtlCol="0">
            <a:spAutoFit/>
          </a:bodyPr>
          <a:lstStyle/>
          <a:p>
            <a:pPr>
              <a:lnSpc>
                <a:spcPct val="150000"/>
              </a:lnSpc>
            </a:pPr>
            <a:r>
              <a:rPr lang="en-US" altLang="zh-CN" dirty="0" smtClean="0"/>
              <a:t>         </a:t>
            </a:r>
            <a:r>
              <a:rPr lang="zh-CN" altLang="zh-CN" dirty="0" smtClean="0"/>
              <a:t>为</a:t>
            </a:r>
            <a:r>
              <a:rPr lang="zh-CN" altLang="zh-CN" dirty="0"/>
              <a:t>使角频率</a:t>
            </a:r>
            <a:r>
              <a:rPr lang="en-US" altLang="zh-CN" dirty="0"/>
              <a:t> </a:t>
            </a:r>
            <a:r>
              <a:rPr lang="zh-CN" altLang="zh-CN" dirty="0"/>
              <a:t>与调制信号</a:t>
            </a:r>
            <a:r>
              <a:rPr lang="en-US" altLang="zh-CN" dirty="0"/>
              <a:t> </a:t>
            </a:r>
            <a:r>
              <a:rPr lang="zh-CN" altLang="zh-CN" dirty="0"/>
              <a:t>成线性关系</a:t>
            </a:r>
            <a:r>
              <a:rPr lang="zh-CN" altLang="zh-CN" dirty="0" smtClean="0"/>
              <a:t>，若</a:t>
            </a:r>
            <a:r>
              <a:rPr lang="zh-CN" altLang="zh-CN" dirty="0"/>
              <a:t>变容二极管部分接入振荡回路时</a:t>
            </a:r>
            <a:r>
              <a:rPr lang="zh-CN" altLang="zh-CN" dirty="0" smtClean="0"/>
              <a:t>，</a:t>
            </a:r>
            <a:endParaRPr lang="en-US" altLang="zh-CN" dirty="0" smtClean="0"/>
          </a:p>
          <a:p>
            <a:pPr>
              <a:lnSpc>
                <a:spcPct val="150000"/>
              </a:lnSpc>
            </a:pPr>
            <a:r>
              <a:rPr lang="zh-CN" altLang="zh-CN" dirty="0" smtClean="0"/>
              <a:t>应</a:t>
            </a:r>
            <a:r>
              <a:rPr lang="zh-CN" altLang="zh-CN" dirty="0"/>
              <a:t>取电容变化指数</a:t>
            </a:r>
            <a:r>
              <a:rPr lang="en-US" altLang="zh-CN" dirty="0"/>
              <a:t>r=1</a:t>
            </a:r>
            <a:r>
              <a:rPr lang="zh-CN" altLang="zh-CN" dirty="0" smtClean="0"/>
              <a:t>。且</a:t>
            </a:r>
            <a:r>
              <a:rPr lang="zh-CN" altLang="zh-CN" dirty="0"/>
              <a:t>变容二极管静态反偏电压取在合适位置，从而</a:t>
            </a:r>
            <a:r>
              <a:rPr lang="zh-CN" altLang="zh-CN" dirty="0" smtClean="0"/>
              <a:t>保障</a:t>
            </a:r>
            <a:r>
              <a:rPr lang="zh-CN" altLang="zh-CN" dirty="0"/>
              <a:t>失真度最小。</a:t>
            </a:r>
          </a:p>
          <a:p>
            <a:endParaRPr lang="zh-CN" altLang="en-US" dirty="0"/>
          </a:p>
        </p:txBody>
      </p:sp>
      <p:pic>
        <p:nvPicPr>
          <p:cNvPr id="24" name="Picture 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126413" y="50006"/>
            <a:ext cx="1017587" cy="1011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7979058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TextBox 5" hidden="1"/>
          <p:cNvSpPr txBox="1">
            <a:spLocks noChangeArrowheads="1"/>
          </p:cNvSpPr>
          <p:nvPr/>
        </p:nvSpPr>
        <p:spPr bwMode="auto">
          <a:xfrm>
            <a:off x="1939925" y="1954213"/>
            <a:ext cx="1943100" cy="369887"/>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78" name="矩形 6" hidden="1"/>
          <p:cNvSpPr>
            <a:spLocks noChangeArrowheads="1"/>
          </p:cNvSpPr>
          <p:nvPr/>
        </p:nvSpPr>
        <p:spPr bwMode="auto">
          <a:xfrm>
            <a:off x="1939925" y="3025775"/>
            <a:ext cx="1471613" cy="646113"/>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79" name="矩形 7" hidden="1"/>
          <p:cNvSpPr>
            <a:spLocks noChangeArrowheads="1"/>
          </p:cNvSpPr>
          <p:nvPr/>
        </p:nvSpPr>
        <p:spPr bwMode="auto">
          <a:xfrm>
            <a:off x="2011363" y="4240213"/>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80" name="矩形 8" hidden="1"/>
          <p:cNvSpPr>
            <a:spLocks noChangeArrowheads="1"/>
          </p:cNvSpPr>
          <p:nvPr/>
        </p:nvSpPr>
        <p:spPr bwMode="auto">
          <a:xfrm>
            <a:off x="2011363" y="5526088"/>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cxnSp>
        <p:nvCxnSpPr>
          <p:cNvPr id="20" name="直接连接符 19"/>
          <p:cNvCxnSpPr/>
          <p:nvPr/>
        </p:nvCxnSpPr>
        <p:spPr>
          <a:xfrm>
            <a:off x="0" y="500063"/>
            <a:ext cx="7429500" cy="1587"/>
          </a:xfrm>
          <a:prstGeom prst="line">
            <a:avLst/>
          </a:prstGeom>
          <a:ln w="15875">
            <a:solidFill>
              <a:srgbClr val="00417C"/>
            </a:solidFill>
            <a:prstDash val="dash"/>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30622" y="30079"/>
            <a:ext cx="4397362" cy="461665"/>
          </a:xfrm>
          <a:prstGeom prst="rect">
            <a:avLst/>
          </a:prstGeom>
        </p:spPr>
        <p:txBody>
          <a:bodyPr wrap="square">
            <a:spAutoFit/>
          </a:bodyPr>
          <a:lstStyle/>
          <a:p>
            <a:pPr lvl="0"/>
            <a:r>
              <a:rPr lang="en-US" altLang="zh-CN" sz="2400" dirty="0" smtClean="0">
                <a:latin typeface="华文行楷" pitchFamily="2" charset="-122"/>
                <a:ea typeface="华文行楷" pitchFamily="2" charset="-122"/>
              </a:rPr>
              <a:t>3.</a:t>
            </a:r>
            <a:r>
              <a:rPr lang="zh-CN" altLang="en-US" sz="2400" dirty="0">
                <a:latin typeface="华文行楷" pitchFamily="2" charset="-122"/>
                <a:ea typeface="华文行楷" pitchFamily="2" charset="-122"/>
              </a:rPr>
              <a:t>单工无线呼叫系统设计</a:t>
            </a:r>
            <a:endParaRPr lang="zh-CN" altLang="zh-CN" sz="2400" dirty="0">
              <a:latin typeface="华文行楷" pitchFamily="2" charset="-122"/>
              <a:ea typeface="华文行楷" pitchFamily="2" charset="-122"/>
            </a:endParaRPr>
          </a:p>
        </p:txBody>
      </p:sp>
      <p:sp>
        <p:nvSpPr>
          <p:cNvPr id="3" name="矩形 2"/>
          <p:cNvSpPr/>
          <p:nvPr/>
        </p:nvSpPr>
        <p:spPr>
          <a:xfrm>
            <a:off x="204910" y="827020"/>
            <a:ext cx="1992853" cy="369332"/>
          </a:xfrm>
          <a:prstGeom prst="rect">
            <a:avLst/>
          </a:prstGeom>
        </p:spPr>
        <p:txBody>
          <a:bodyPr wrap="none">
            <a:spAutoFit/>
          </a:bodyPr>
          <a:lstStyle/>
          <a:p>
            <a:pPr lvl="0"/>
            <a:r>
              <a:rPr lang="zh-CN" altLang="en-US" dirty="0" smtClean="0"/>
              <a:t>（</a:t>
            </a:r>
            <a:r>
              <a:rPr lang="en-US" altLang="zh-CN" dirty="0" smtClean="0"/>
              <a:t>2</a:t>
            </a:r>
            <a:r>
              <a:rPr lang="zh-CN" altLang="en-US" dirty="0" smtClean="0"/>
              <a:t>）</a:t>
            </a:r>
            <a:r>
              <a:rPr lang="zh-CN" altLang="zh-CN" dirty="0" smtClean="0"/>
              <a:t>鉴频</a:t>
            </a:r>
            <a:r>
              <a:rPr lang="en-US" altLang="zh-CN" dirty="0"/>
              <a:t>/</a:t>
            </a:r>
            <a:r>
              <a:rPr lang="zh-CN" altLang="zh-CN" dirty="0"/>
              <a:t>鉴相器</a:t>
            </a:r>
          </a:p>
        </p:txBody>
      </p:sp>
      <p:sp>
        <p:nvSpPr>
          <p:cNvPr id="11" name="TextBox 10"/>
          <p:cNvSpPr txBox="1"/>
          <p:nvPr/>
        </p:nvSpPr>
        <p:spPr>
          <a:xfrm>
            <a:off x="467544" y="1357313"/>
            <a:ext cx="8496944" cy="646331"/>
          </a:xfrm>
          <a:prstGeom prst="rect">
            <a:avLst/>
          </a:prstGeom>
          <a:noFill/>
        </p:spPr>
        <p:txBody>
          <a:bodyPr wrap="square" rtlCol="0">
            <a:spAutoFit/>
          </a:bodyPr>
          <a:lstStyle/>
          <a:p>
            <a:r>
              <a:rPr lang="en-US" altLang="zh-CN" dirty="0"/>
              <a:t> </a:t>
            </a:r>
            <a:r>
              <a:rPr lang="en-US" altLang="zh-CN" dirty="0" smtClean="0"/>
              <a:t>       </a:t>
            </a:r>
            <a:r>
              <a:rPr lang="zh-CN" altLang="zh-CN" dirty="0" smtClean="0"/>
              <a:t>鉴频</a:t>
            </a:r>
            <a:r>
              <a:rPr lang="en-US" altLang="zh-CN" dirty="0"/>
              <a:t>/</a:t>
            </a:r>
            <a:r>
              <a:rPr lang="zh-CN" altLang="zh-CN" dirty="0"/>
              <a:t>鉴相器</a:t>
            </a:r>
            <a:r>
              <a:rPr lang="zh-CN" altLang="zh-CN" dirty="0" smtClean="0"/>
              <a:t>鉴频，</a:t>
            </a:r>
            <a:r>
              <a:rPr lang="zh-CN" altLang="zh-CN" dirty="0"/>
              <a:t>应取其线性部分，线性度要好，且静态工作点应选择在图形的中点，最大频偏</a:t>
            </a:r>
            <a:r>
              <a:rPr lang="en-US" altLang="zh-CN" dirty="0"/>
              <a:t> </a:t>
            </a:r>
            <a:r>
              <a:rPr lang="zh-CN" altLang="zh-CN" dirty="0" smtClean="0"/>
              <a:t>。</a:t>
            </a:r>
            <a:endParaRPr lang="zh-CN" altLang="en-US" dirty="0"/>
          </a:p>
        </p:txBody>
      </p:sp>
      <p:pic>
        <p:nvPicPr>
          <p:cNvPr id="40968" name="Picture 544"/>
          <p:cNvPicPr>
            <a:picLocks noChangeAspect="1" noChangeArrowheads="1"/>
          </p:cNvPicPr>
          <p:nvPr/>
        </p:nvPicPr>
        <p:blipFill>
          <a:blip r:embed="rId2">
            <a:lum contrast="36000"/>
            <a:extLst>
              <a:ext uri="{28A0092B-C50C-407E-A947-70E740481C1C}">
                <a14:useLocalDpi xmlns:a14="http://schemas.microsoft.com/office/drawing/2010/main" val="0"/>
              </a:ext>
            </a:extLst>
          </a:blip>
          <a:srcRect/>
          <a:stretch>
            <a:fillRect/>
          </a:stretch>
        </p:blipFill>
        <p:spPr bwMode="auto">
          <a:xfrm>
            <a:off x="2375343" y="2708920"/>
            <a:ext cx="5031918" cy="259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26413" y="50006"/>
            <a:ext cx="1017587" cy="1011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558547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TextBox 5" hidden="1"/>
          <p:cNvSpPr txBox="1">
            <a:spLocks noChangeArrowheads="1"/>
          </p:cNvSpPr>
          <p:nvPr/>
        </p:nvSpPr>
        <p:spPr bwMode="auto">
          <a:xfrm>
            <a:off x="1939925" y="1954213"/>
            <a:ext cx="1943100" cy="369887"/>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78" name="矩形 6" hidden="1"/>
          <p:cNvSpPr>
            <a:spLocks noChangeArrowheads="1"/>
          </p:cNvSpPr>
          <p:nvPr/>
        </p:nvSpPr>
        <p:spPr bwMode="auto">
          <a:xfrm>
            <a:off x="1939925" y="3025775"/>
            <a:ext cx="1471613" cy="646113"/>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79" name="矩形 7" hidden="1"/>
          <p:cNvSpPr>
            <a:spLocks noChangeArrowheads="1"/>
          </p:cNvSpPr>
          <p:nvPr/>
        </p:nvSpPr>
        <p:spPr bwMode="auto">
          <a:xfrm>
            <a:off x="2011363" y="4240213"/>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80" name="矩形 8" hidden="1"/>
          <p:cNvSpPr>
            <a:spLocks noChangeArrowheads="1"/>
          </p:cNvSpPr>
          <p:nvPr/>
        </p:nvSpPr>
        <p:spPr bwMode="auto">
          <a:xfrm>
            <a:off x="2011363" y="5526088"/>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cxnSp>
        <p:nvCxnSpPr>
          <p:cNvPr id="20" name="直接连接符 19"/>
          <p:cNvCxnSpPr/>
          <p:nvPr/>
        </p:nvCxnSpPr>
        <p:spPr>
          <a:xfrm>
            <a:off x="0" y="500063"/>
            <a:ext cx="7429500" cy="1587"/>
          </a:xfrm>
          <a:prstGeom prst="line">
            <a:avLst/>
          </a:prstGeom>
          <a:ln w="15875">
            <a:solidFill>
              <a:srgbClr val="00417C"/>
            </a:solidFill>
            <a:prstDash val="dash"/>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30622" y="30079"/>
            <a:ext cx="4397362" cy="461665"/>
          </a:xfrm>
          <a:prstGeom prst="rect">
            <a:avLst/>
          </a:prstGeom>
        </p:spPr>
        <p:txBody>
          <a:bodyPr wrap="square">
            <a:spAutoFit/>
          </a:bodyPr>
          <a:lstStyle/>
          <a:p>
            <a:pPr lvl="0"/>
            <a:r>
              <a:rPr lang="en-US" altLang="zh-CN" sz="2400" dirty="0" smtClean="0">
                <a:latin typeface="华文行楷" pitchFamily="2" charset="-122"/>
                <a:ea typeface="华文行楷" pitchFamily="2" charset="-122"/>
              </a:rPr>
              <a:t>3.</a:t>
            </a:r>
            <a:r>
              <a:rPr lang="zh-CN" altLang="en-US" sz="2400" dirty="0">
                <a:latin typeface="华文行楷" pitchFamily="2" charset="-122"/>
                <a:ea typeface="华文行楷" pitchFamily="2" charset="-122"/>
              </a:rPr>
              <a:t>单工无线呼叫系统设计</a:t>
            </a:r>
            <a:endParaRPr lang="zh-CN" altLang="zh-CN" sz="2400" dirty="0">
              <a:latin typeface="华文行楷" pitchFamily="2" charset="-122"/>
              <a:ea typeface="华文行楷" pitchFamily="2" charset="-122"/>
            </a:endParaRPr>
          </a:p>
        </p:txBody>
      </p:sp>
      <p:sp>
        <p:nvSpPr>
          <p:cNvPr id="3" name="TextBox 2"/>
          <p:cNvSpPr txBox="1"/>
          <p:nvPr/>
        </p:nvSpPr>
        <p:spPr>
          <a:xfrm>
            <a:off x="234162" y="725481"/>
            <a:ext cx="4397362" cy="461665"/>
          </a:xfrm>
          <a:prstGeom prst="rect">
            <a:avLst/>
          </a:prstGeom>
          <a:noFill/>
        </p:spPr>
        <p:txBody>
          <a:bodyPr wrap="square" rtlCol="0">
            <a:spAutoFit/>
          </a:bodyPr>
          <a:lstStyle/>
          <a:p>
            <a:r>
              <a:rPr lang="zh-CN" altLang="zh-CN" sz="2400" b="1" dirty="0"/>
              <a:t>抗干扰</a:t>
            </a:r>
            <a:r>
              <a:rPr lang="zh-CN" altLang="zh-CN" sz="2400" b="1" dirty="0" smtClean="0"/>
              <a:t>措施</a:t>
            </a:r>
            <a:r>
              <a:rPr lang="zh-CN" altLang="en-US" sz="2400" b="1" dirty="0" smtClean="0"/>
              <a:t>：</a:t>
            </a:r>
            <a:endParaRPr lang="zh-CN" altLang="zh-CN" sz="2400" b="1" dirty="0"/>
          </a:p>
        </p:txBody>
      </p:sp>
      <p:sp>
        <p:nvSpPr>
          <p:cNvPr id="4" name="矩形 3"/>
          <p:cNvSpPr/>
          <p:nvPr/>
        </p:nvSpPr>
        <p:spPr>
          <a:xfrm>
            <a:off x="467543" y="1772816"/>
            <a:ext cx="8280921" cy="400110"/>
          </a:xfrm>
          <a:prstGeom prst="rect">
            <a:avLst/>
          </a:prstGeom>
        </p:spPr>
        <p:txBody>
          <a:bodyPr wrap="square">
            <a:spAutoFit/>
          </a:bodyPr>
          <a:lstStyle/>
          <a:p>
            <a:r>
              <a:rPr lang="zh-CN" altLang="zh-CN" sz="2000" dirty="0" smtClean="0"/>
              <a:t>① 将发射机调制器之前音频输入级加以屏蔽</a:t>
            </a:r>
            <a:r>
              <a:rPr lang="zh-CN" altLang="en-US" sz="2000" dirty="0"/>
              <a:t>。</a:t>
            </a:r>
            <a:endParaRPr lang="zh-CN" altLang="zh-CN" sz="2000" dirty="0"/>
          </a:p>
        </p:txBody>
      </p:sp>
      <p:sp>
        <p:nvSpPr>
          <p:cNvPr id="5" name="矩形 4"/>
          <p:cNvSpPr/>
          <p:nvPr/>
        </p:nvSpPr>
        <p:spPr>
          <a:xfrm>
            <a:off x="467544" y="4942909"/>
            <a:ext cx="8238317" cy="1015663"/>
          </a:xfrm>
          <a:prstGeom prst="rect">
            <a:avLst/>
          </a:prstGeom>
        </p:spPr>
        <p:txBody>
          <a:bodyPr wrap="square">
            <a:spAutoFit/>
          </a:bodyPr>
          <a:lstStyle/>
          <a:p>
            <a:r>
              <a:rPr lang="zh-CN" altLang="zh-CN" sz="2000" dirty="0" smtClean="0"/>
              <a:t>⑦ </a:t>
            </a:r>
            <a:r>
              <a:rPr lang="zh-CN" altLang="zh-CN" sz="2000" dirty="0"/>
              <a:t>凡是用电解电容作为耦合元件的地方，一定要并接一个容量较小的瓷片电容，并千万注意电解电容的极性不能反接，否则会产生很大的噪声干扰。</a:t>
            </a:r>
          </a:p>
        </p:txBody>
      </p:sp>
      <p:sp>
        <p:nvSpPr>
          <p:cNvPr id="6" name="矩形 5"/>
          <p:cNvSpPr/>
          <p:nvPr/>
        </p:nvSpPr>
        <p:spPr>
          <a:xfrm>
            <a:off x="467542" y="2348880"/>
            <a:ext cx="1794081" cy="400110"/>
          </a:xfrm>
          <a:prstGeom prst="rect">
            <a:avLst/>
          </a:prstGeom>
        </p:spPr>
        <p:txBody>
          <a:bodyPr wrap="none">
            <a:spAutoFit/>
          </a:bodyPr>
          <a:lstStyle/>
          <a:p>
            <a:pPr lvl="0"/>
            <a:r>
              <a:rPr lang="zh-CN" altLang="zh-CN" sz="2000" dirty="0">
                <a:solidFill>
                  <a:prstClr val="black"/>
                </a:solidFill>
              </a:rPr>
              <a:t>② 电源隔离。</a:t>
            </a:r>
          </a:p>
        </p:txBody>
      </p:sp>
      <p:sp>
        <p:nvSpPr>
          <p:cNvPr id="7" name="矩形 6"/>
          <p:cNvSpPr/>
          <p:nvPr/>
        </p:nvSpPr>
        <p:spPr>
          <a:xfrm>
            <a:off x="467543" y="2852936"/>
            <a:ext cx="1794081" cy="400110"/>
          </a:xfrm>
          <a:prstGeom prst="rect">
            <a:avLst/>
          </a:prstGeom>
        </p:spPr>
        <p:txBody>
          <a:bodyPr wrap="none">
            <a:spAutoFit/>
          </a:bodyPr>
          <a:lstStyle/>
          <a:p>
            <a:r>
              <a:rPr lang="zh-CN" altLang="zh-CN" sz="2000" dirty="0">
                <a:solidFill>
                  <a:prstClr val="black"/>
                </a:solidFill>
              </a:rPr>
              <a:t>③ 地线隔离。</a:t>
            </a:r>
            <a:endParaRPr lang="zh-CN" altLang="en-US" sz="2000" dirty="0"/>
          </a:p>
        </p:txBody>
      </p:sp>
      <p:sp>
        <p:nvSpPr>
          <p:cNvPr id="8" name="矩形 7"/>
          <p:cNvSpPr/>
          <p:nvPr/>
        </p:nvSpPr>
        <p:spPr>
          <a:xfrm>
            <a:off x="467541" y="3356992"/>
            <a:ext cx="1794081" cy="400110"/>
          </a:xfrm>
          <a:prstGeom prst="rect">
            <a:avLst/>
          </a:prstGeom>
        </p:spPr>
        <p:txBody>
          <a:bodyPr wrap="none">
            <a:spAutoFit/>
          </a:bodyPr>
          <a:lstStyle/>
          <a:p>
            <a:pPr lvl="0"/>
            <a:r>
              <a:rPr lang="zh-CN" altLang="zh-CN" sz="2000" dirty="0">
                <a:solidFill>
                  <a:prstClr val="black"/>
                </a:solidFill>
              </a:rPr>
              <a:t>④ 模数隔离。</a:t>
            </a:r>
          </a:p>
        </p:txBody>
      </p:sp>
      <p:sp>
        <p:nvSpPr>
          <p:cNvPr id="9" name="矩形 8"/>
          <p:cNvSpPr/>
          <p:nvPr/>
        </p:nvSpPr>
        <p:spPr>
          <a:xfrm>
            <a:off x="467544" y="3923764"/>
            <a:ext cx="1794081" cy="400110"/>
          </a:xfrm>
          <a:prstGeom prst="rect">
            <a:avLst/>
          </a:prstGeom>
        </p:spPr>
        <p:txBody>
          <a:bodyPr wrap="none">
            <a:spAutoFit/>
          </a:bodyPr>
          <a:lstStyle/>
          <a:p>
            <a:pPr lvl="0"/>
            <a:r>
              <a:rPr lang="zh-CN" altLang="zh-CN" sz="2000" dirty="0">
                <a:solidFill>
                  <a:prstClr val="black"/>
                </a:solidFill>
              </a:rPr>
              <a:t>⑤ 数数隔离</a:t>
            </a:r>
            <a:r>
              <a:rPr lang="zh-CN" altLang="zh-CN" sz="2000" dirty="0" smtClean="0">
                <a:solidFill>
                  <a:prstClr val="black"/>
                </a:solidFill>
              </a:rPr>
              <a:t>。</a:t>
            </a:r>
            <a:endParaRPr lang="en-US" altLang="zh-CN" sz="2000" dirty="0">
              <a:solidFill>
                <a:prstClr val="black"/>
              </a:solidFill>
            </a:endParaRPr>
          </a:p>
        </p:txBody>
      </p:sp>
      <p:sp>
        <p:nvSpPr>
          <p:cNvPr id="10" name="矩形 9"/>
          <p:cNvSpPr/>
          <p:nvPr/>
        </p:nvSpPr>
        <p:spPr>
          <a:xfrm>
            <a:off x="467544" y="4437112"/>
            <a:ext cx="2050561" cy="400110"/>
          </a:xfrm>
          <a:prstGeom prst="rect">
            <a:avLst/>
          </a:prstGeom>
        </p:spPr>
        <p:txBody>
          <a:bodyPr wrap="none">
            <a:spAutoFit/>
          </a:bodyPr>
          <a:lstStyle/>
          <a:p>
            <a:pPr lvl="0"/>
            <a:r>
              <a:rPr lang="zh-CN" altLang="zh-CN" sz="2000" dirty="0">
                <a:solidFill>
                  <a:prstClr val="black"/>
                </a:solidFill>
              </a:rPr>
              <a:t>⑥ 加装屏蔽线。</a:t>
            </a:r>
            <a:endParaRPr lang="en-US" altLang="zh-CN" sz="2000" dirty="0">
              <a:solidFill>
                <a:prstClr val="black"/>
              </a:solidFill>
            </a:endParaRPr>
          </a:p>
        </p:txBody>
      </p:sp>
      <p:pic>
        <p:nvPicPr>
          <p:cNvPr id="1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26413" y="50006"/>
            <a:ext cx="1017587" cy="1011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1174768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TextBox 5" hidden="1"/>
          <p:cNvSpPr txBox="1">
            <a:spLocks noChangeArrowheads="1"/>
          </p:cNvSpPr>
          <p:nvPr/>
        </p:nvSpPr>
        <p:spPr bwMode="auto">
          <a:xfrm>
            <a:off x="1939925" y="1954213"/>
            <a:ext cx="1943100" cy="369887"/>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78" name="矩形 6" hidden="1"/>
          <p:cNvSpPr>
            <a:spLocks noChangeArrowheads="1"/>
          </p:cNvSpPr>
          <p:nvPr/>
        </p:nvSpPr>
        <p:spPr bwMode="auto">
          <a:xfrm>
            <a:off x="1939925" y="3025775"/>
            <a:ext cx="1471613" cy="646113"/>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79" name="矩形 7" hidden="1"/>
          <p:cNvSpPr>
            <a:spLocks noChangeArrowheads="1"/>
          </p:cNvSpPr>
          <p:nvPr/>
        </p:nvSpPr>
        <p:spPr bwMode="auto">
          <a:xfrm>
            <a:off x="2011363" y="4240213"/>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80" name="矩形 8" hidden="1"/>
          <p:cNvSpPr>
            <a:spLocks noChangeArrowheads="1"/>
          </p:cNvSpPr>
          <p:nvPr/>
        </p:nvSpPr>
        <p:spPr bwMode="auto">
          <a:xfrm>
            <a:off x="2011363" y="5526088"/>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cxnSp>
        <p:nvCxnSpPr>
          <p:cNvPr id="20" name="直接连接符 19"/>
          <p:cNvCxnSpPr/>
          <p:nvPr/>
        </p:nvCxnSpPr>
        <p:spPr>
          <a:xfrm>
            <a:off x="0" y="500063"/>
            <a:ext cx="7429500" cy="1587"/>
          </a:xfrm>
          <a:prstGeom prst="line">
            <a:avLst/>
          </a:prstGeom>
          <a:ln w="15875">
            <a:solidFill>
              <a:srgbClr val="00417C"/>
            </a:solidFill>
            <a:prstDash val="dash"/>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30622" y="30079"/>
            <a:ext cx="3461257" cy="461665"/>
          </a:xfrm>
          <a:prstGeom prst="rect">
            <a:avLst/>
          </a:prstGeom>
        </p:spPr>
        <p:txBody>
          <a:bodyPr wrap="square">
            <a:spAutoFit/>
          </a:bodyPr>
          <a:lstStyle/>
          <a:p>
            <a:pPr lvl="0"/>
            <a:r>
              <a:rPr lang="en-US" altLang="zh-CN" sz="2400" dirty="0" smtClean="0">
                <a:latin typeface="华文行楷" pitchFamily="2" charset="-122"/>
                <a:ea typeface="华文行楷" pitchFamily="2" charset="-122"/>
              </a:rPr>
              <a:t>4.</a:t>
            </a:r>
            <a:r>
              <a:rPr lang="zh-CN" altLang="en-US" sz="2400" dirty="0">
                <a:latin typeface="华文行楷" pitchFamily="2" charset="-122"/>
                <a:ea typeface="华文行楷" pitchFamily="2" charset="-122"/>
              </a:rPr>
              <a:t>射频宽带放大器</a:t>
            </a:r>
          </a:p>
        </p:txBody>
      </p:sp>
      <p:sp>
        <p:nvSpPr>
          <p:cNvPr id="9" name="矩形 8"/>
          <p:cNvSpPr/>
          <p:nvPr/>
        </p:nvSpPr>
        <p:spPr>
          <a:xfrm>
            <a:off x="2081143" y="3212976"/>
            <a:ext cx="5032147" cy="923330"/>
          </a:xfrm>
          <a:prstGeom prst="rect">
            <a:avLst/>
          </a:prstGeom>
        </p:spPr>
        <p:txBody>
          <a:bodyPr wrap="none">
            <a:spAutoFit/>
          </a:bodyPr>
          <a:lstStyle/>
          <a:p>
            <a:pPr lvl="0"/>
            <a:r>
              <a:rPr lang="zh-CN" altLang="en-US" sz="5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华文行楷" pitchFamily="2" charset="-122"/>
                <a:ea typeface="华文行楷" pitchFamily="2" charset="-122"/>
              </a:rPr>
              <a:t>射频</a:t>
            </a:r>
            <a:r>
              <a:rPr lang="zh-CN" altLang="en-US" sz="5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华文行楷" pitchFamily="2" charset="-122"/>
                <a:ea typeface="华文行楷" pitchFamily="2" charset="-122"/>
              </a:rPr>
              <a:t>宽带放大器</a:t>
            </a:r>
            <a:endParaRPr lang="zh-CN" altLang="zh-CN" sz="5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华文行楷" pitchFamily="2" charset="-122"/>
              <a:ea typeface="华文行楷" pitchFamily="2" charset="-122"/>
            </a:endParaRPr>
          </a:p>
        </p:txBody>
      </p:sp>
      <p:pic>
        <p:nvPicPr>
          <p:cNvPr id="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26413" y="50006"/>
            <a:ext cx="1017587" cy="1011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1547664" y="4365104"/>
            <a:ext cx="6264696" cy="369332"/>
          </a:xfrm>
          <a:prstGeom prst="rect">
            <a:avLst/>
          </a:prstGeom>
          <a:noFill/>
        </p:spPr>
        <p:txBody>
          <a:bodyPr wrap="square" rtlCol="0">
            <a:spAutoFit/>
          </a:bodyPr>
          <a:lstStyle/>
          <a:p>
            <a:pPr algn="ctr"/>
            <a:r>
              <a:rPr lang="en-US" altLang="zh-CN" dirty="0" smtClean="0"/>
              <a:t>2013</a:t>
            </a:r>
            <a:r>
              <a:rPr lang="zh-CN" altLang="en-US" dirty="0" smtClean="0"/>
              <a:t>年全国大学生电子设计竞赛</a:t>
            </a:r>
            <a:r>
              <a:rPr lang="en-US" altLang="zh-CN" dirty="0" smtClean="0"/>
              <a:t>D</a:t>
            </a:r>
            <a:r>
              <a:rPr lang="zh-CN" altLang="en-US" dirty="0" smtClean="0"/>
              <a:t>题</a:t>
            </a:r>
            <a:endParaRPr lang="zh-CN" altLang="en-US" dirty="0"/>
          </a:p>
        </p:txBody>
      </p:sp>
    </p:spTree>
    <p:extLst>
      <p:ext uri="{BB962C8B-B14F-4D97-AF65-F5344CB8AC3E}">
        <p14:creationId xmlns:p14="http://schemas.microsoft.com/office/powerpoint/2010/main" val="18527420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TextBox 5" hidden="1"/>
          <p:cNvSpPr txBox="1">
            <a:spLocks noChangeArrowheads="1"/>
          </p:cNvSpPr>
          <p:nvPr/>
        </p:nvSpPr>
        <p:spPr bwMode="auto">
          <a:xfrm>
            <a:off x="1939925" y="1954213"/>
            <a:ext cx="1943100" cy="369887"/>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78" name="矩形 6" hidden="1"/>
          <p:cNvSpPr>
            <a:spLocks noChangeArrowheads="1"/>
          </p:cNvSpPr>
          <p:nvPr/>
        </p:nvSpPr>
        <p:spPr bwMode="auto">
          <a:xfrm>
            <a:off x="1939925" y="3025775"/>
            <a:ext cx="1471613" cy="646113"/>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79" name="矩形 7" hidden="1"/>
          <p:cNvSpPr>
            <a:spLocks noChangeArrowheads="1"/>
          </p:cNvSpPr>
          <p:nvPr/>
        </p:nvSpPr>
        <p:spPr bwMode="auto">
          <a:xfrm>
            <a:off x="2011363" y="4240213"/>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80" name="矩形 8" hidden="1"/>
          <p:cNvSpPr>
            <a:spLocks noChangeArrowheads="1"/>
          </p:cNvSpPr>
          <p:nvPr/>
        </p:nvSpPr>
        <p:spPr bwMode="auto">
          <a:xfrm>
            <a:off x="2011363" y="5526088"/>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cxnSp>
        <p:nvCxnSpPr>
          <p:cNvPr id="20" name="直接连接符 19"/>
          <p:cNvCxnSpPr/>
          <p:nvPr/>
        </p:nvCxnSpPr>
        <p:spPr>
          <a:xfrm>
            <a:off x="0" y="500063"/>
            <a:ext cx="7429500" cy="1587"/>
          </a:xfrm>
          <a:prstGeom prst="line">
            <a:avLst/>
          </a:prstGeom>
          <a:ln w="15875">
            <a:solidFill>
              <a:srgbClr val="00417C"/>
            </a:solidFill>
            <a:prstDash val="dash"/>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30622" y="30079"/>
            <a:ext cx="3461257" cy="461665"/>
          </a:xfrm>
          <a:prstGeom prst="rect">
            <a:avLst/>
          </a:prstGeom>
        </p:spPr>
        <p:txBody>
          <a:bodyPr wrap="square">
            <a:spAutoFit/>
          </a:bodyPr>
          <a:lstStyle/>
          <a:p>
            <a:pPr lvl="0"/>
            <a:r>
              <a:rPr lang="en-US" altLang="zh-CN" sz="2400" dirty="0" smtClean="0">
                <a:latin typeface="华文行楷" pitchFamily="2" charset="-122"/>
                <a:ea typeface="华文行楷" pitchFamily="2" charset="-122"/>
              </a:rPr>
              <a:t>4.</a:t>
            </a:r>
            <a:r>
              <a:rPr lang="zh-CN" altLang="en-US" sz="2400" dirty="0">
                <a:latin typeface="华文行楷" pitchFamily="2" charset="-122"/>
                <a:ea typeface="华文行楷" pitchFamily="2" charset="-122"/>
              </a:rPr>
              <a:t>射频宽带放大器</a:t>
            </a:r>
          </a:p>
        </p:txBody>
      </p:sp>
      <p:sp>
        <p:nvSpPr>
          <p:cNvPr id="3" name="矩形 2"/>
          <p:cNvSpPr/>
          <p:nvPr/>
        </p:nvSpPr>
        <p:spPr>
          <a:xfrm>
            <a:off x="467544" y="692696"/>
            <a:ext cx="4572000" cy="646331"/>
          </a:xfrm>
          <a:prstGeom prst="rect">
            <a:avLst/>
          </a:prstGeom>
        </p:spPr>
        <p:txBody>
          <a:bodyPr>
            <a:spAutoFit/>
          </a:bodyPr>
          <a:lstStyle/>
          <a:p>
            <a:r>
              <a:rPr lang="zh-CN" altLang="en-US" b="1" dirty="0"/>
              <a:t>一、 任务</a:t>
            </a:r>
            <a:r>
              <a:rPr lang="zh-CN" altLang="en-US" dirty="0"/>
              <a:t/>
            </a:r>
            <a:br>
              <a:rPr lang="zh-CN" altLang="en-US" dirty="0"/>
            </a:br>
            <a:r>
              <a:rPr lang="zh-CN" altLang="en-US" dirty="0"/>
              <a:t>设计并制作一个射频宽带放大器</a:t>
            </a:r>
            <a:r>
              <a:rPr lang="zh-CN" altLang="en-US" dirty="0" smtClean="0"/>
              <a:t>。</a:t>
            </a:r>
            <a:endParaRPr lang="zh-CN" altLang="en-US" dirty="0"/>
          </a:p>
        </p:txBody>
      </p:sp>
      <mc:AlternateContent xmlns:mc="http://schemas.openxmlformats.org/markup-compatibility/2006" xmlns:a14="http://schemas.microsoft.com/office/drawing/2010/main">
        <mc:Choice Requires="a14">
          <p:sp>
            <p:nvSpPr>
              <p:cNvPr id="4" name="矩形 3"/>
              <p:cNvSpPr/>
              <p:nvPr/>
            </p:nvSpPr>
            <p:spPr>
              <a:xfrm>
                <a:off x="467544" y="1484784"/>
                <a:ext cx="7632848" cy="2614177"/>
              </a:xfrm>
              <a:prstGeom prst="rect">
                <a:avLst/>
              </a:prstGeom>
            </p:spPr>
            <p:txBody>
              <a:bodyPr wrap="square">
                <a:spAutoFit/>
              </a:bodyPr>
              <a:lstStyle/>
              <a:p>
                <a:r>
                  <a:rPr lang="zh-CN" altLang="en-US" b="1" dirty="0"/>
                  <a:t>二、 要求</a:t>
                </a:r>
                <a:r>
                  <a:rPr lang="zh-CN" altLang="en-US" dirty="0"/>
                  <a:t/>
                </a:r>
                <a:br>
                  <a:rPr lang="zh-CN" altLang="en-US" dirty="0"/>
                </a:br>
                <a:r>
                  <a:rPr lang="en-US" altLang="zh-CN" b="1" dirty="0"/>
                  <a:t>1</a:t>
                </a:r>
                <a:r>
                  <a:rPr lang="zh-CN" altLang="en-US" dirty="0"/>
                  <a:t>． 基本要求</a:t>
                </a:r>
                <a:br>
                  <a:rPr lang="zh-CN" altLang="en-US" dirty="0"/>
                </a:br>
                <a:r>
                  <a:rPr lang="zh-CN" altLang="en-US" dirty="0"/>
                  <a:t>（ </a:t>
                </a:r>
                <a:r>
                  <a:rPr lang="en-US" altLang="zh-CN" dirty="0"/>
                  <a:t>1</a:t>
                </a:r>
                <a:r>
                  <a:rPr lang="zh-CN" altLang="en-US" dirty="0"/>
                  <a:t>） 电压增益 </a:t>
                </a:r>
                <a:r>
                  <a:rPr lang="en-US" altLang="zh-CN" i="1" dirty="0"/>
                  <a:t>A</a:t>
                </a:r>
                <a:r>
                  <a:rPr lang="en-US" altLang="zh-CN" dirty="0"/>
                  <a:t>v </a:t>
                </a:r>
                <a:r>
                  <a:rPr lang="zh-CN" altLang="en-US" dirty="0"/>
                  <a:t>≥</a:t>
                </a:r>
                <a:r>
                  <a:rPr lang="en-US" altLang="zh-CN" dirty="0"/>
                  <a:t>20dB</a:t>
                </a:r>
                <a:r>
                  <a:rPr lang="zh-CN" altLang="en-US" dirty="0"/>
                  <a:t>，输入电压有效值 </a:t>
                </a:r>
                <a:r>
                  <a:rPr lang="en-US" altLang="zh-CN" i="1" dirty="0" err="1"/>
                  <a:t>U</a:t>
                </a:r>
                <a:r>
                  <a:rPr lang="en-US" altLang="zh-CN" dirty="0" err="1"/>
                  <a:t>i</a:t>
                </a:r>
                <a:r>
                  <a:rPr lang="en-US" altLang="zh-CN" dirty="0"/>
                  <a:t> </a:t>
                </a:r>
                <a:r>
                  <a:rPr lang="zh-CN" altLang="en-US" dirty="0"/>
                  <a:t>≤</a:t>
                </a:r>
                <a:r>
                  <a:rPr lang="en-US" altLang="zh-CN" dirty="0"/>
                  <a:t>20mV</a:t>
                </a:r>
                <a:r>
                  <a:rPr lang="zh-CN" altLang="en-US" dirty="0"/>
                  <a:t>。 </a:t>
                </a:r>
                <a:r>
                  <a:rPr lang="en-US" altLang="zh-CN" i="1" dirty="0"/>
                  <a:t>A</a:t>
                </a:r>
                <a:r>
                  <a:rPr lang="en-US" altLang="zh-CN" dirty="0"/>
                  <a:t>v </a:t>
                </a:r>
                <a:r>
                  <a:rPr lang="zh-CN" altLang="en-US" dirty="0"/>
                  <a:t>在 </a:t>
                </a:r>
                <a:r>
                  <a:rPr lang="en-US" altLang="zh-CN" dirty="0"/>
                  <a:t>0</a:t>
                </a:r>
                <a:r>
                  <a:rPr lang="zh-CN" altLang="en-US" dirty="0"/>
                  <a:t>～</a:t>
                </a:r>
                <a:r>
                  <a:rPr lang="en-US" altLang="zh-CN" dirty="0"/>
                  <a:t>20dB </a:t>
                </a:r>
                <a:r>
                  <a:rPr lang="zh-CN" altLang="en-US" dirty="0" smtClean="0"/>
                  <a:t>范围</a:t>
                </a:r>
                <a:r>
                  <a:rPr lang="zh-CN" altLang="en-US" dirty="0"/>
                  <a:t>内可调。</a:t>
                </a:r>
                <a:br>
                  <a:rPr lang="zh-CN" altLang="en-US" dirty="0"/>
                </a:br>
                <a:r>
                  <a:rPr lang="zh-CN" altLang="en-US" dirty="0"/>
                  <a:t>（ </a:t>
                </a:r>
                <a:r>
                  <a:rPr lang="en-US" altLang="zh-CN" dirty="0"/>
                  <a:t>2</a:t>
                </a:r>
                <a:r>
                  <a:rPr lang="zh-CN" altLang="en-US" dirty="0"/>
                  <a:t>） 最大输出正弦波电压有效值 </a:t>
                </a:r>
                <a:r>
                  <a:rPr lang="en-US" altLang="zh-CN" i="1" dirty="0" err="1"/>
                  <a:t>U</a:t>
                </a:r>
                <a:r>
                  <a:rPr lang="en-US" altLang="zh-CN" dirty="0" err="1"/>
                  <a:t>o</a:t>
                </a:r>
                <a:r>
                  <a:rPr lang="zh-CN" altLang="en-US" dirty="0"/>
                  <a:t>≥</a:t>
                </a:r>
                <a:r>
                  <a:rPr lang="en-US" altLang="zh-CN" dirty="0"/>
                  <a:t>200mV</a:t>
                </a:r>
                <a:r>
                  <a:rPr lang="zh-CN" altLang="en-US" dirty="0"/>
                  <a:t>， 输出信号波形无明显失真。</a:t>
                </a:r>
                <a:br>
                  <a:rPr lang="zh-CN" altLang="en-US" dirty="0"/>
                </a:br>
                <a:r>
                  <a:rPr lang="zh-CN" altLang="en-US" dirty="0"/>
                  <a:t>（ </a:t>
                </a:r>
                <a:r>
                  <a:rPr lang="en-US" altLang="zh-CN" dirty="0"/>
                  <a:t>3</a:t>
                </a:r>
                <a:r>
                  <a:rPr lang="zh-CN" altLang="en-US" dirty="0"/>
                  <a:t>） 放大器 </a:t>
                </a:r>
                <a:r>
                  <a:rPr lang="en-US" altLang="zh-CN" i="1" dirty="0" smtClean="0"/>
                  <a:t>BW</a:t>
                </a:r>
                <a:r>
                  <a:rPr lang="zh-CN" altLang="en-US" dirty="0" smtClean="0"/>
                  <a:t>的</a:t>
                </a:r>
                <a:r>
                  <a:rPr lang="zh-CN" altLang="en-US" dirty="0"/>
                  <a:t>下限频率</a:t>
                </a:r>
                <a14:m>
                  <m:oMath xmlns:m="http://schemas.openxmlformats.org/officeDocument/2006/math">
                    <m:sSub>
                      <m:sSubPr>
                        <m:ctrlPr>
                          <a:rPr lang="zh-CN" altLang="en-US" i="1">
                            <a:latin typeface="Cambria Math"/>
                          </a:rPr>
                        </m:ctrlPr>
                      </m:sSubPr>
                      <m:e>
                        <m:r>
                          <a:rPr lang="zh-CN" altLang="en-US" i="1">
                            <a:latin typeface="Cambria Math"/>
                          </a:rPr>
                          <m:t>𝑓</m:t>
                        </m:r>
                      </m:e>
                      <m:sub>
                        <m:r>
                          <a:rPr lang="zh-CN" altLang="en-US" i="1">
                            <a:latin typeface="Cambria Math"/>
                          </a:rPr>
                          <m:t>𝐿</m:t>
                        </m:r>
                      </m:sub>
                    </m:sSub>
                  </m:oMath>
                </a14:m>
                <a:r>
                  <a:rPr lang="zh-CN" altLang="en-US" dirty="0"/>
                  <a:t>≤</a:t>
                </a:r>
                <a:r>
                  <a:rPr lang="en-US" altLang="zh-CN" dirty="0"/>
                  <a:t>0.3MHz</a:t>
                </a:r>
                <a:r>
                  <a:rPr lang="zh-CN" altLang="en-US" dirty="0"/>
                  <a:t>， 上限频率</a:t>
                </a:r>
                <a14:m>
                  <m:oMath xmlns:m="http://schemas.openxmlformats.org/officeDocument/2006/math">
                    <m:sSub>
                      <m:sSubPr>
                        <m:ctrlPr>
                          <a:rPr lang="zh-CN" altLang="en-US" i="1">
                            <a:latin typeface="Cambria Math"/>
                          </a:rPr>
                        </m:ctrlPr>
                      </m:sSubPr>
                      <m:e>
                        <m:r>
                          <a:rPr lang="zh-CN" altLang="en-US" i="1">
                            <a:latin typeface="Cambria Math"/>
                          </a:rPr>
                          <m:t>𝑓</m:t>
                        </m:r>
                      </m:e>
                      <m:sub>
                        <m:r>
                          <a:rPr lang="zh-CN" altLang="en-US" i="1">
                            <a:latin typeface="Cambria Math"/>
                          </a:rPr>
                          <m:t>𝐻</m:t>
                        </m:r>
                      </m:sub>
                    </m:sSub>
                  </m:oMath>
                </a14:m>
                <a:r>
                  <a:rPr lang="zh-CN" altLang="en-US" dirty="0"/>
                  <a:t>≥</a:t>
                </a:r>
                <a:r>
                  <a:rPr lang="en-US" altLang="zh-CN" dirty="0"/>
                  <a:t>20MHz</a:t>
                </a:r>
                <a:r>
                  <a:rPr lang="zh-CN" altLang="en-US" dirty="0"/>
                  <a:t>， 并要</a:t>
                </a:r>
                <a:br>
                  <a:rPr lang="zh-CN" altLang="en-US" dirty="0"/>
                </a:br>
                <a:r>
                  <a:rPr lang="zh-CN" altLang="en-US" dirty="0"/>
                  <a:t>求在 </a:t>
                </a:r>
                <a:r>
                  <a:rPr lang="en-US" altLang="zh-CN" dirty="0"/>
                  <a:t>1MHz</a:t>
                </a:r>
                <a:r>
                  <a:rPr lang="zh-CN" altLang="en-US" dirty="0"/>
                  <a:t>～</a:t>
                </a:r>
                <a:r>
                  <a:rPr lang="en-US" altLang="zh-CN" dirty="0"/>
                  <a:t>15MHz </a:t>
                </a:r>
                <a:r>
                  <a:rPr lang="zh-CN" altLang="en-US" dirty="0"/>
                  <a:t>频带内增益起伏≤</a:t>
                </a:r>
                <a:r>
                  <a:rPr lang="en-US" altLang="zh-CN" dirty="0"/>
                  <a:t>1dB</a:t>
                </a:r>
                <a:r>
                  <a:rPr lang="zh-CN" altLang="en-US" dirty="0"/>
                  <a:t>。</a:t>
                </a:r>
                <a:br>
                  <a:rPr lang="zh-CN" altLang="en-US" dirty="0"/>
                </a:br>
                <a:r>
                  <a:rPr lang="zh-CN" altLang="en-US" dirty="0"/>
                  <a:t>（ </a:t>
                </a:r>
                <a:r>
                  <a:rPr lang="en-US" altLang="zh-CN" dirty="0"/>
                  <a:t>4</a:t>
                </a:r>
                <a:r>
                  <a:rPr lang="zh-CN" altLang="en-US" dirty="0"/>
                  <a:t>） 放大器的输入阻抗 </a:t>
                </a:r>
                <a:r>
                  <a:rPr lang="en-US" altLang="zh-CN" dirty="0"/>
                  <a:t>= </a:t>
                </a:r>
                <a:r>
                  <a:rPr lang="en-US" altLang="zh-CN" dirty="0" smtClean="0"/>
                  <a:t>50</a:t>
                </a:r>
                <a:r>
                  <a:rPr lang="zh-CN" altLang="en-US" dirty="0" smtClean="0"/>
                  <a:t>欧， </a:t>
                </a:r>
                <a:r>
                  <a:rPr lang="zh-CN" altLang="en-US" dirty="0"/>
                  <a:t>输出阻抗 </a:t>
                </a:r>
                <a:r>
                  <a:rPr lang="en-US" altLang="zh-CN" dirty="0"/>
                  <a:t>= 50 </a:t>
                </a:r>
                <a:r>
                  <a:rPr lang="zh-CN" altLang="en-US" dirty="0" smtClean="0"/>
                  <a:t>欧。</a:t>
                </a:r>
                <a:endParaRPr lang="zh-CN" altLang="en-US" dirty="0"/>
              </a:p>
            </p:txBody>
          </p:sp>
        </mc:Choice>
        <mc:Fallback xmlns="">
          <p:sp>
            <p:nvSpPr>
              <p:cNvPr id="4" name="矩形 3"/>
              <p:cNvSpPr>
                <a:spLocks noRot="1" noChangeAspect="1" noMove="1" noResize="1" noEditPoints="1" noAdjustHandles="1" noChangeArrowheads="1" noChangeShapeType="1" noTextEdit="1"/>
              </p:cNvSpPr>
              <p:nvPr/>
            </p:nvSpPr>
            <p:spPr>
              <a:xfrm>
                <a:off x="467544" y="1484784"/>
                <a:ext cx="7632848" cy="2614177"/>
              </a:xfrm>
              <a:prstGeom prst="rect">
                <a:avLst/>
              </a:prstGeom>
              <a:blipFill rotWithShape="1">
                <a:blip r:embed="rId3"/>
                <a:stretch>
                  <a:fillRect l="-719" t="-1636" r="-479" b="-3271"/>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5" name="矩形 4"/>
              <p:cNvSpPr/>
              <p:nvPr/>
            </p:nvSpPr>
            <p:spPr>
              <a:xfrm>
                <a:off x="467544" y="4077072"/>
                <a:ext cx="8280920" cy="2653099"/>
              </a:xfrm>
              <a:prstGeom prst="rect">
                <a:avLst/>
              </a:prstGeom>
            </p:spPr>
            <p:txBody>
              <a:bodyPr wrap="square">
                <a:spAutoFit/>
              </a:bodyPr>
              <a:lstStyle/>
              <a:p>
                <a:r>
                  <a:rPr lang="en-US" altLang="zh-CN" b="1" dirty="0"/>
                  <a:t>2</a:t>
                </a:r>
                <a:r>
                  <a:rPr lang="zh-CN" altLang="en-US" dirty="0"/>
                  <a:t>． 发挥部分</a:t>
                </a:r>
                <a:br>
                  <a:rPr lang="zh-CN" altLang="en-US" dirty="0"/>
                </a:br>
                <a:r>
                  <a:rPr lang="zh-CN" altLang="en-US" dirty="0"/>
                  <a:t>（ </a:t>
                </a:r>
                <a:r>
                  <a:rPr lang="en-US" altLang="zh-CN" dirty="0"/>
                  <a:t>1</a:t>
                </a:r>
                <a:r>
                  <a:rPr lang="zh-CN" altLang="en-US" dirty="0"/>
                  <a:t>） 电压增益 </a:t>
                </a:r>
                <a:r>
                  <a:rPr lang="en-US" altLang="zh-CN" i="1" dirty="0"/>
                  <a:t>A</a:t>
                </a:r>
                <a:r>
                  <a:rPr lang="en-US" altLang="zh-CN" dirty="0"/>
                  <a:t>v </a:t>
                </a:r>
                <a:r>
                  <a:rPr lang="zh-CN" altLang="en-US" dirty="0"/>
                  <a:t>≥</a:t>
                </a:r>
                <a:r>
                  <a:rPr lang="en-US" altLang="zh-CN" dirty="0"/>
                  <a:t>60dB</a:t>
                </a:r>
                <a:r>
                  <a:rPr lang="zh-CN" altLang="en-US" dirty="0"/>
                  <a:t>， 输入电压有效值 </a:t>
                </a:r>
                <a:r>
                  <a:rPr lang="en-US" altLang="zh-CN" i="1" dirty="0" err="1"/>
                  <a:t>U</a:t>
                </a:r>
                <a:r>
                  <a:rPr lang="en-US" altLang="zh-CN" dirty="0" err="1"/>
                  <a:t>i</a:t>
                </a:r>
                <a:r>
                  <a:rPr lang="en-US" altLang="zh-CN" dirty="0"/>
                  <a:t> </a:t>
                </a:r>
                <a:r>
                  <a:rPr lang="zh-CN" altLang="en-US" dirty="0"/>
                  <a:t>≤</a:t>
                </a:r>
                <a:r>
                  <a:rPr lang="en-US" altLang="zh-CN" dirty="0"/>
                  <a:t>1 mV</a:t>
                </a:r>
                <a:r>
                  <a:rPr lang="zh-CN" altLang="en-US" dirty="0"/>
                  <a:t>。 </a:t>
                </a:r>
                <a:r>
                  <a:rPr lang="en-US" altLang="zh-CN" i="1" dirty="0"/>
                  <a:t>A</a:t>
                </a:r>
                <a:r>
                  <a:rPr lang="en-US" altLang="zh-CN" dirty="0"/>
                  <a:t>v </a:t>
                </a:r>
                <a:r>
                  <a:rPr lang="zh-CN" altLang="en-US" dirty="0"/>
                  <a:t>在 </a:t>
                </a:r>
                <a:r>
                  <a:rPr lang="en-US" altLang="zh-CN" dirty="0"/>
                  <a:t>0</a:t>
                </a:r>
                <a:r>
                  <a:rPr lang="zh-CN" altLang="en-US" dirty="0"/>
                  <a:t>～</a:t>
                </a:r>
                <a:r>
                  <a:rPr lang="en-US" altLang="zh-CN" dirty="0"/>
                  <a:t>60dB </a:t>
                </a:r>
                <a:r>
                  <a:rPr lang="zh-CN" altLang="en-US" dirty="0"/>
                  <a:t>范</a:t>
                </a:r>
                <a:br>
                  <a:rPr lang="zh-CN" altLang="en-US" dirty="0"/>
                </a:br>
                <a:r>
                  <a:rPr lang="zh-CN" altLang="en-US" dirty="0"/>
                  <a:t>围内可调。</a:t>
                </a:r>
                <a:br>
                  <a:rPr lang="zh-CN" altLang="en-US" dirty="0"/>
                </a:br>
                <a:r>
                  <a:rPr lang="zh-CN" altLang="en-US" dirty="0"/>
                  <a:t>（ </a:t>
                </a:r>
                <a:r>
                  <a:rPr lang="en-US" altLang="zh-CN" dirty="0"/>
                  <a:t>2</a:t>
                </a:r>
                <a:r>
                  <a:rPr lang="zh-CN" altLang="en-US" dirty="0"/>
                  <a:t>） 在 </a:t>
                </a:r>
                <a:r>
                  <a:rPr lang="en-US" altLang="zh-CN" i="1" dirty="0"/>
                  <a:t>A</a:t>
                </a:r>
                <a:r>
                  <a:rPr lang="en-US" altLang="zh-CN" dirty="0"/>
                  <a:t>v </a:t>
                </a:r>
                <a:r>
                  <a:rPr lang="zh-CN" altLang="en-US" dirty="0"/>
                  <a:t>≥</a:t>
                </a:r>
                <a:r>
                  <a:rPr lang="en-US" altLang="zh-CN" dirty="0"/>
                  <a:t>60dB </a:t>
                </a:r>
                <a:r>
                  <a:rPr lang="zh-CN" altLang="en-US" dirty="0"/>
                  <a:t>时，输出端噪声电压的峰峰值 </a:t>
                </a:r>
                <a14:m>
                  <m:oMath xmlns:m="http://schemas.openxmlformats.org/officeDocument/2006/math">
                    <m:sSub>
                      <m:sSubPr>
                        <m:ctrlPr>
                          <a:rPr lang="zh-CN" altLang="en-US" i="1">
                            <a:latin typeface="Cambria Math"/>
                          </a:rPr>
                        </m:ctrlPr>
                      </m:sSubPr>
                      <m:e>
                        <m:r>
                          <m:rPr>
                            <m:nor/>
                          </m:rPr>
                          <a:rPr lang="zh-CN" altLang="en-US"/>
                          <m:t>U</m:t>
                        </m:r>
                      </m:e>
                      <m:sub>
                        <m:r>
                          <m:rPr>
                            <m:nor/>
                          </m:rPr>
                          <a:rPr lang="zh-CN" altLang="en-US" i="1"/>
                          <m:t>oNpp</m:t>
                        </m:r>
                      </m:sub>
                    </m:sSub>
                    <m:r>
                      <a:rPr lang="zh-CN" altLang="en-US">
                        <a:latin typeface="Cambria Math"/>
                      </a:rPr>
                      <m:t>≤</m:t>
                    </m:r>
                    <m:r>
                      <m:rPr>
                        <m:nor/>
                      </m:rPr>
                      <a:rPr lang="zh-CN" altLang="en-US" i="1"/>
                      <m:t>1</m:t>
                    </m:r>
                    <m:r>
                      <a:rPr lang="zh-CN" altLang="en-US">
                        <a:latin typeface="Cambria Math"/>
                      </a:rPr>
                      <m:t>00</m:t>
                    </m:r>
                    <m:r>
                      <m:rPr>
                        <m:nor/>
                      </m:rPr>
                      <a:rPr lang="zh-CN" altLang="en-US" i="1"/>
                      <m:t>mV</m:t>
                    </m:r>
                  </m:oMath>
                </a14:m>
                <a:r>
                  <a:rPr lang="zh-CN" altLang="en-US" dirty="0" smtClean="0"/>
                  <a:t>。</a:t>
                </a:r>
                <a:r>
                  <a:rPr lang="zh-CN" altLang="en-US" dirty="0"/>
                  <a:t/>
                </a:r>
                <a:br>
                  <a:rPr lang="zh-CN" altLang="en-US" dirty="0"/>
                </a:br>
                <a:r>
                  <a:rPr lang="zh-CN" altLang="en-US" dirty="0"/>
                  <a:t>（ </a:t>
                </a:r>
                <a:r>
                  <a:rPr lang="en-US" altLang="zh-CN" dirty="0"/>
                  <a:t>3</a:t>
                </a:r>
                <a:r>
                  <a:rPr lang="zh-CN" altLang="en-US" dirty="0"/>
                  <a:t>） 放大器 </a:t>
                </a:r>
                <a:r>
                  <a:rPr lang="en-US" altLang="zh-CN" i="1" dirty="0" smtClean="0"/>
                  <a:t>BW</a:t>
                </a:r>
                <a:r>
                  <a:rPr lang="zh-CN" altLang="en-US" dirty="0" smtClean="0"/>
                  <a:t>的</a:t>
                </a:r>
                <a:r>
                  <a:rPr lang="zh-CN" altLang="en-US" dirty="0"/>
                  <a:t>下限频率</a:t>
                </a:r>
                <a14:m>
                  <m:oMath xmlns:m="http://schemas.openxmlformats.org/officeDocument/2006/math">
                    <m:sSub>
                      <m:sSubPr>
                        <m:ctrlPr>
                          <a:rPr lang="zh-CN" altLang="en-US" i="1">
                            <a:latin typeface="Cambria Math"/>
                          </a:rPr>
                        </m:ctrlPr>
                      </m:sSubPr>
                      <m:e>
                        <m:r>
                          <a:rPr lang="zh-CN" altLang="en-US" i="1">
                            <a:latin typeface="Cambria Math"/>
                          </a:rPr>
                          <m:t>𝑓</m:t>
                        </m:r>
                      </m:e>
                      <m:sub>
                        <m:r>
                          <a:rPr lang="zh-CN" altLang="en-US" i="1">
                            <a:latin typeface="Cambria Math"/>
                          </a:rPr>
                          <m:t>𝐿</m:t>
                        </m:r>
                      </m:sub>
                    </m:sSub>
                  </m:oMath>
                </a14:m>
                <a:r>
                  <a:rPr lang="zh-CN" altLang="en-US" dirty="0"/>
                  <a:t>≤</a:t>
                </a:r>
                <a:r>
                  <a:rPr lang="en-US" altLang="zh-CN" dirty="0"/>
                  <a:t>0.3MHz</a:t>
                </a:r>
                <a:r>
                  <a:rPr lang="zh-CN" altLang="en-US" dirty="0"/>
                  <a:t>，上限频率</a:t>
                </a:r>
                <a14:m>
                  <m:oMath xmlns:m="http://schemas.openxmlformats.org/officeDocument/2006/math">
                    <m:sSub>
                      <m:sSubPr>
                        <m:ctrlPr>
                          <a:rPr lang="zh-CN" altLang="en-US" i="1">
                            <a:latin typeface="Cambria Math"/>
                          </a:rPr>
                        </m:ctrlPr>
                      </m:sSubPr>
                      <m:e>
                        <m:r>
                          <a:rPr lang="zh-CN" altLang="en-US" i="1">
                            <a:latin typeface="Cambria Math"/>
                          </a:rPr>
                          <m:t>𝑓</m:t>
                        </m:r>
                      </m:e>
                      <m:sub>
                        <m:r>
                          <a:rPr lang="zh-CN" altLang="en-US" i="1">
                            <a:latin typeface="Cambria Math"/>
                          </a:rPr>
                          <m:t>𝐻</m:t>
                        </m:r>
                      </m:sub>
                    </m:sSub>
                  </m:oMath>
                </a14:m>
                <a:r>
                  <a:rPr lang="zh-CN" altLang="en-US" dirty="0"/>
                  <a:t>≥</a:t>
                </a:r>
                <a:r>
                  <a:rPr lang="en-US" altLang="zh-CN" dirty="0"/>
                  <a:t>100MHz</a:t>
                </a:r>
                <a:r>
                  <a:rPr lang="zh-CN" altLang="en-US" dirty="0"/>
                  <a:t>，并要</a:t>
                </a:r>
                <a:br>
                  <a:rPr lang="zh-CN" altLang="en-US" dirty="0"/>
                </a:br>
                <a:r>
                  <a:rPr lang="zh-CN" altLang="en-US" dirty="0"/>
                  <a:t>求在 </a:t>
                </a:r>
                <a:r>
                  <a:rPr lang="en-US" altLang="zh-CN" dirty="0"/>
                  <a:t>1MHz</a:t>
                </a:r>
                <a:r>
                  <a:rPr lang="zh-CN" altLang="en-US" dirty="0"/>
                  <a:t>～</a:t>
                </a:r>
                <a:r>
                  <a:rPr lang="en-US" altLang="zh-CN" dirty="0"/>
                  <a:t>80MHz </a:t>
                </a:r>
                <a:r>
                  <a:rPr lang="zh-CN" altLang="en-US" dirty="0"/>
                  <a:t>频带内增益起伏≤</a:t>
                </a:r>
                <a:r>
                  <a:rPr lang="en-US" altLang="zh-CN" dirty="0"/>
                  <a:t>1dB</a:t>
                </a:r>
                <a:r>
                  <a:rPr lang="zh-CN" altLang="en-US" dirty="0"/>
                  <a:t>。该项目要求在 </a:t>
                </a:r>
                <a:r>
                  <a:rPr lang="en-US" altLang="zh-CN" i="1" dirty="0"/>
                  <a:t>A</a:t>
                </a:r>
                <a:r>
                  <a:rPr lang="en-US" altLang="zh-CN" dirty="0"/>
                  <a:t>v </a:t>
                </a:r>
                <a:r>
                  <a:rPr lang="zh-CN" altLang="en-US" dirty="0"/>
                  <a:t>≥</a:t>
                </a:r>
                <a:r>
                  <a:rPr lang="en-US" altLang="zh-CN" dirty="0"/>
                  <a:t>60dB</a:t>
                </a:r>
                <a:br>
                  <a:rPr lang="en-US" altLang="zh-CN" dirty="0"/>
                </a:br>
                <a:r>
                  <a:rPr lang="zh-CN" altLang="en-US" dirty="0"/>
                  <a:t>（或可达到的最高电压增益点），最大输出正弦波电压有效值 </a:t>
                </a:r>
                <a:r>
                  <a:rPr lang="en-US" altLang="zh-CN" i="1" dirty="0" err="1"/>
                  <a:t>U</a:t>
                </a:r>
                <a:r>
                  <a:rPr lang="en-US" altLang="zh-CN" dirty="0" err="1"/>
                  <a:t>o</a:t>
                </a:r>
                <a:r>
                  <a:rPr lang="en-US" altLang="zh-CN" dirty="0"/>
                  <a:t> </a:t>
                </a:r>
                <a:r>
                  <a:rPr lang="zh-CN" altLang="en-US" dirty="0"/>
                  <a:t>≥ </a:t>
                </a:r>
                <a:r>
                  <a:rPr lang="en-US" altLang="zh-CN" dirty="0"/>
                  <a:t>1V</a:t>
                </a:r>
                <a:r>
                  <a:rPr lang="zh-CN" altLang="en-US" dirty="0"/>
                  <a:t>，输出信号波形无明显失真条件下测试。</a:t>
                </a:r>
                <a:br>
                  <a:rPr lang="zh-CN" altLang="en-US" dirty="0"/>
                </a:br>
                <a:r>
                  <a:rPr lang="zh-CN" altLang="en-US" dirty="0"/>
                  <a:t>（ </a:t>
                </a:r>
                <a:r>
                  <a:rPr lang="en-US" altLang="zh-CN" dirty="0"/>
                  <a:t>4</a:t>
                </a:r>
                <a:r>
                  <a:rPr lang="zh-CN" altLang="en-US" dirty="0"/>
                  <a:t>） 最大输出正弦波电压有效值 </a:t>
                </a:r>
                <a:r>
                  <a:rPr lang="en-US" altLang="zh-CN" i="1" dirty="0" err="1"/>
                  <a:t>U</a:t>
                </a:r>
                <a:r>
                  <a:rPr lang="en-US" altLang="zh-CN" dirty="0" err="1"/>
                  <a:t>o</a:t>
                </a:r>
                <a:r>
                  <a:rPr lang="en-US" altLang="zh-CN" dirty="0"/>
                  <a:t> </a:t>
                </a:r>
                <a:r>
                  <a:rPr lang="zh-CN" altLang="en-US" dirty="0"/>
                  <a:t>≥</a:t>
                </a:r>
                <a:r>
                  <a:rPr lang="en-US" altLang="zh-CN" dirty="0"/>
                  <a:t>1V</a:t>
                </a:r>
                <a:r>
                  <a:rPr lang="zh-CN" altLang="en-US" dirty="0"/>
                  <a:t>，输出信号波形无明显失真</a:t>
                </a:r>
                <a:r>
                  <a:rPr lang="zh-CN" altLang="en-US" dirty="0" smtClean="0"/>
                  <a:t>。</a:t>
                </a:r>
                <a:endParaRPr lang="zh-CN" altLang="en-US" dirty="0"/>
              </a:p>
            </p:txBody>
          </p:sp>
        </mc:Choice>
        <mc:Fallback xmlns="">
          <p:sp>
            <p:nvSpPr>
              <p:cNvPr id="5" name="矩形 4"/>
              <p:cNvSpPr>
                <a:spLocks noRot="1" noChangeAspect="1" noMove="1" noResize="1" noEditPoints="1" noAdjustHandles="1" noChangeArrowheads="1" noChangeShapeType="1" noTextEdit="1"/>
              </p:cNvSpPr>
              <p:nvPr/>
            </p:nvSpPr>
            <p:spPr>
              <a:xfrm>
                <a:off x="467544" y="4077072"/>
                <a:ext cx="8280920" cy="2653099"/>
              </a:xfrm>
              <a:prstGeom prst="rect">
                <a:avLst/>
              </a:prstGeom>
              <a:blipFill rotWithShape="1">
                <a:blip r:embed="rId4"/>
                <a:stretch>
                  <a:fillRect l="-663" t="-1609" b="-2989"/>
                </a:stretch>
              </a:blipFill>
            </p:spPr>
            <p:txBody>
              <a:bodyPr/>
              <a:lstStyle/>
              <a:p>
                <a:r>
                  <a:rPr lang="zh-CN" altLang="en-US">
                    <a:noFill/>
                  </a:rPr>
                  <a:t> </a:t>
                </a:r>
              </a:p>
            </p:txBody>
          </p:sp>
        </mc:Fallback>
      </mc:AlternateContent>
      <p:pic>
        <p:nvPicPr>
          <p:cNvPr id="12"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126413" y="50006"/>
            <a:ext cx="1017587" cy="1011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1797644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TextBox 5" hidden="1"/>
          <p:cNvSpPr txBox="1">
            <a:spLocks noChangeArrowheads="1"/>
          </p:cNvSpPr>
          <p:nvPr/>
        </p:nvSpPr>
        <p:spPr bwMode="auto">
          <a:xfrm>
            <a:off x="1939925" y="1954213"/>
            <a:ext cx="1943100" cy="369887"/>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78" name="矩形 6" hidden="1"/>
          <p:cNvSpPr>
            <a:spLocks noChangeArrowheads="1"/>
          </p:cNvSpPr>
          <p:nvPr/>
        </p:nvSpPr>
        <p:spPr bwMode="auto">
          <a:xfrm>
            <a:off x="1939925" y="3025775"/>
            <a:ext cx="1471613" cy="646113"/>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79" name="矩形 7" hidden="1"/>
          <p:cNvSpPr>
            <a:spLocks noChangeArrowheads="1"/>
          </p:cNvSpPr>
          <p:nvPr/>
        </p:nvSpPr>
        <p:spPr bwMode="auto">
          <a:xfrm>
            <a:off x="2011363" y="4240213"/>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80" name="矩形 8" hidden="1"/>
          <p:cNvSpPr>
            <a:spLocks noChangeArrowheads="1"/>
          </p:cNvSpPr>
          <p:nvPr/>
        </p:nvSpPr>
        <p:spPr bwMode="auto">
          <a:xfrm>
            <a:off x="2011363" y="5526088"/>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cxnSp>
        <p:nvCxnSpPr>
          <p:cNvPr id="20" name="直接连接符 19"/>
          <p:cNvCxnSpPr/>
          <p:nvPr/>
        </p:nvCxnSpPr>
        <p:spPr>
          <a:xfrm>
            <a:off x="0" y="500063"/>
            <a:ext cx="7429500" cy="1587"/>
          </a:xfrm>
          <a:prstGeom prst="line">
            <a:avLst/>
          </a:prstGeom>
          <a:ln w="15875">
            <a:solidFill>
              <a:srgbClr val="00417C"/>
            </a:solidFill>
            <a:prstDash val="dash"/>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30622" y="30079"/>
            <a:ext cx="3461257" cy="461665"/>
          </a:xfrm>
          <a:prstGeom prst="rect">
            <a:avLst/>
          </a:prstGeom>
        </p:spPr>
        <p:txBody>
          <a:bodyPr wrap="square">
            <a:spAutoFit/>
          </a:bodyPr>
          <a:lstStyle/>
          <a:p>
            <a:pPr lvl="0"/>
            <a:r>
              <a:rPr lang="en-US" altLang="zh-CN" sz="2400" dirty="0" smtClean="0">
                <a:latin typeface="华文行楷" pitchFamily="2" charset="-122"/>
                <a:ea typeface="华文行楷" pitchFamily="2" charset="-122"/>
              </a:rPr>
              <a:t>4.</a:t>
            </a:r>
            <a:r>
              <a:rPr lang="zh-CN" altLang="en-US" sz="2400" dirty="0">
                <a:latin typeface="华文行楷" pitchFamily="2" charset="-122"/>
                <a:ea typeface="华文行楷" pitchFamily="2" charset="-122"/>
              </a:rPr>
              <a:t>射频宽带放大器</a:t>
            </a:r>
          </a:p>
        </p:txBody>
      </p:sp>
      <p:sp>
        <p:nvSpPr>
          <p:cNvPr id="3" name="矩形 2"/>
          <p:cNvSpPr/>
          <p:nvPr/>
        </p:nvSpPr>
        <p:spPr>
          <a:xfrm>
            <a:off x="332654" y="836712"/>
            <a:ext cx="7551713" cy="954107"/>
          </a:xfrm>
          <a:prstGeom prst="rect">
            <a:avLst/>
          </a:prstGeom>
        </p:spPr>
        <p:txBody>
          <a:bodyPr wrap="square">
            <a:spAutoFit/>
          </a:bodyPr>
          <a:lstStyle/>
          <a:p>
            <a:r>
              <a:rPr lang="zh-CN" altLang="en-US" sz="2000" b="1" dirty="0">
                <a:solidFill>
                  <a:srgbClr val="000000"/>
                </a:solidFill>
                <a:latin typeface="华文中宋"/>
              </a:rPr>
              <a:t>三、 </a:t>
            </a:r>
            <a:r>
              <a:rPr lang="zh-CN" altLang="en-US" sz="2000" b="1" dirty="0" smtClean="0">
                <a:solidFill>
                  <a:srgbClr val="000000"/>
                </a:solidFill>
                <a:latin typeface="华文中宋"/>
              </a:rPr>
              <a:t>说明</a:t>
            </a:r>
            <a:endParaRPr lang="en-US" altLang="zh-CN" sz="2000" b="1" dirty="0" smtClean="0">
              <a:solidFill>
                <a:srgbClr val="000000"/>
              </a:solidFill>
              <a:latin typeface="华文中宋"/>
            </a:endParaRPr>
          </a:p>
          <a:p>
            <a:r>
              <a:rPr lang="zh-CN" altLang="en-US" dirty="0" smtClean="0">
                <a:solidFill>
                  <a:srgbClr val="000000"/>
                </a:solidFill>
                <a:latin typeface="宋体"/>
              </a:rPr>
              <a:t>要求</a:t>
            </a:r>
            <a:r>
              <a:rPr lang="zh-CN" altLang="en-US" dirty="0">
                <a:solidFill>
                  <a:srgbClr val="000000"/>
                </a:solidFill>
                <a:latin typeface="宋体"/>
              </a:rPr>
              <a:t>负载电阻两端预留测试端子。 最大输出 正弦波电压有效值应</a:t>
            </a:r>
            <a:r>
              <a:rPr lang="zh-CN" altLang="en-US" dirty="0" smtClean="0">
                <a:solidFill>
                  <a:srgbClr val="000000"/>
                </a:solidFill>
                <a:latin typeface="宋体"/>
              </a:rPr>
              <a:t>在</a:t>
            </a:r>
            <a:r>
              <a:rPr lang="en-US" altLang="zh-CN" i="1" dirty="0" smtClean="0">
                <a:solidFill>
                  <a:srgbClr val="000000"/>
                </a:solidFill>
                <a:latin typeface="宋体"/>
              </a:rPr>
              <a:t>R</a:t>
            </a:r>
            <a:r>
              <a:rPr lang="en-US" altLang="zh-CN" sz="1050" dirty="0" smtClean="0">
                <a:solidFill>
                  <a:srgbClr val="000000"/>
                </a:solidFill>
                <a:latin typeface="宋体"/>
              </a:rPr>
              <a:t>L</a:t>
            </a:r>
            <a:r>
              <a:rPr lang="en-US" altLang="zh-CN" dirty="0" smtClean="0">
                <a:solidFill>
                  <a:srgbClr val="000000"/>
                </a:solidFill>
                <a:latin typeface="宋体"/>
              </a:rPr>
              <a:t>=50</a:t>
            </a:r>
            <a:r>
              <a:rPr lang="zh-CN" altLang="en-US" dirty="0">
                <a:solidFill>
                  <a:srgbClr val="000000"/>
                </a:solidFill>
                <a:latin typeface="Symbol"/>
              </a:rPr>
              <a:t></a:t>
            </a:r>
            <a:r>
              <a:rPr lang="zh-CN" altLang="en-US" dirty="0">
                <a:solidFill>
                  <a:srgbClr val="000000"/>
                </a:solidFill>
                <a:latin typeface="宋体"/>
              </a:rPr>
              <a:t>条件下测试（要求 </a:t>
            </a:r>
            <a:r>
              <a:rPr lang="en-US" altLang="zh-CN" i="1" dirty="0">
                <a:solidFill>
                  <a:srgbClr val="000000"/>
                </a:solidFill>
                <a:latin typeface="宋体"/>
              </a:rPr>
              <a:t>R</a:t>
            </a:r>
            <a:r>
              <a:rPr lang="en-US" altLang="zh-CN" sz="1050" dirty="0">
                <a:solidFill>
                  <a:srgbClr val="000000"/>
                </a:solidFill>
                <a:latin typeface="宋体"/>
              </a:rPr>
              <a:t>L</a:t>
            </a:r>
            <a:r>
              <a:rPr lang="zh-CN" altLang="en-US" dirty="0">
                <a:solidFill>
                  <a:srgbClr val="000000"/>
                </a:solidFill>
                <a:latin typeface="宋体"/>
              </a:rPr>
              <a:t>阻值误差≤</a:t>
            </a:r>
            <a:r>
              <a:rPr lang="en-US" altLang="zh-CN" dirty="0">
                <a:solidFill>
                  <a:srgbClr val="000000"/>
                </a:solidFill>
                <a:latin typeface="宋体"/>
              </a:rPr>
              <a:t>5 %</a:t>
            </a:r>
            <a:r>
              <a:rPr lang="zh-CN" altLang="en-US" dirty="0" smtClean="0">
                <a:solidFill>
                  <a:srgbClr val="000000"/>
                </a:solidFill>
                <a:latin typeface="宋体"/>
              </a:rPr>
              <a:t>），</a:t>
            </a:r>
            <a:endParaRPr lang="zh-CN" altLang="en-US" dirty="0"/>
          </a:p>
        </p:txBody>
      </p:sp>
      <p:pic>
        <p:nvPicPr>
          <p:cNvPr id="5017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93165" y="2060849"/>
            <a:ext cx="5555099" cy="13021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017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31886" y="3645025"/>
            <a:ext cx="5876418" cy="29114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矩形 3"/>
          <p:cNvSpPr/>
          <p:nvPr/>
        </p:nvSpPr>
        <p:spPr>
          <a:xfrm>
            <a:off x="3240360" y="3363042"/>
            <a:ext cx="4572000" cy="369332"/>
          </a:xfrm>
          <a:prstGeom prst="rect">
            <a:avLst/>
          </a:prstGeom>
        </p:spPr>
        <p:txBody>
          <a:bodyPr>
            <a:spAutoFit/>
          </a:bodyPr>
          <a:lstStyle/>
          <a:p>
            <a:r>
              <a:rPr lang="zh-CN" altLang="en-US" dirty="0"/>
              <a:t>测试</a:t>
            </a:r>
            <a:r>
              <a:rPr lang="zh-CN" altLang="en-US" dirty="0" smtClean="0"/>
              <a:t>框图</a:t>
            </a:r>
            <a:endParaRPr lang="zh-CN" altLang="en-US" dirty="0"/>
          </a:p>
        </p:txBody>
      </p:sp>
      <p:sp>
        <p:nvSpPr>
          <p:cNvPr id="5" name="矩形 4"/>
          <p:cNvSpPr/>
          <p:nvPr/>
        </p:nvSpPr>
        <p:spPr>
          <a:xfrm>
            <a:off x="3131840" y="6479577"/>
            <a:ext cx="4572000" cy="369332"/>
          </a:xfrm>
          <a:prstGeom prst="rect">
            <a:avLst/>
          </a:prstGeom>
        </p:spPr>
        <p:txBody>
          <a:bodyPr>
            <a:spAutoFit/>
          </a:bodyPr>
          <a:lstStyle/>
          <a:p>
            <a:r>
              <a:rPr lang="zh-CN" altLang="en-US" dirty="0"/>
              <a:t>幅频特性</a:t>
            </a:r>
            <a:r>
              <a:rPr lang="zh-CN" altLang="en-US" dirty="0" smtClean="0"/>
              <a:t>示意图</a:t>
            </a:r>
            <a:endParaRPr lang="zh-CN" altLang="en-US" dirty="0"/>
          </a:p>
        </p:txBody>
      </p:sp>
      <p:pic>
        <p:nvPicPr>
          <p:cNvPr id="1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26413" y="50006"/>
            <a:ext cx="1017587" cy="1011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3726190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TextBox 5" hidden="1"/>
          <p:cNvSpPr txBox="1">
            <a:spLocks noChangeArrowheads="1"/>
          </p:cNvSpPr>
          <p:nvPr/>
        </p:nvSpPr>
        <p:spPr bwMode="auto">
          <a:xfrm>
            <a:off x="1939925" y="1954213"/>
            <a:ext cx="1943100" cy="369887"/>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78" name="矩形 6" hidden="1"/>
          <p:cNvSpPr>
            <a:spLocks noChangeArrowheads="1"/>
          </p:cNvSpPr>
          <p:nvPr/>
        </p:nvSpPr>
        <p:spPr bwMode="auto">
          <a:xfrm>
            <a:off x="1939925" y="3025775"/>
            <a:ext cx="1471613" cy="646113"/>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79" name="矩形 7" hidden="1"/>
          <p:cNvSpPr>
            <a:spLocks noChangeArrowheads="1"/>
          </p:cNvSpPr>
          <p:nvPr/>
        </p:nvSpPr>
        <p:spPr bwMode="auto">
          <a:xfrm>
            <a:off x="2011363" y="4240213"/>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80" name="矩形 8" hidden="1"/>
          <p:cNvSpPr>
            <a:spLocks noChangeArrowheads="1"/>
          </p:cNvSpPr>
          <p:nvPr/>
        </p:nvSpPr>
        <p:spPr bwMode="auto">
          <a:xfrm>
            <a:off x="2011363" y="5526088"/>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cxnSp>
        <p:nvCxnSpPr>
          <p:cNvPr id="20" name="直接连接符 19"/>
          <p:cNvCxnSpPr/>
          <p:nvPr/>
        </p:nvCxnSpPr>
        <p:spPr>
          <a:xfrm>
            <a:off x="0" y="500063"/>
            <a:ext cx="7429500" cy="1587"/>
          </a:xfrm>
          <a:prstGeom prst="line">
            <a:avLst/>
          </a:prstGeom>
          <a:ln w="15875">
            <a:solidFill>
              <a:srgbClr val="00417C"/>
            </a:solidFill>
            <a:prstDash val="dash"/>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30622" y="30079"/>
            <a:ext cx="3461257" cy="461665"/>
          </a:xfrm>
          <a:prstGeom prst="rect">
            <a:avLst/>
          </a:prstGeom>
        </p:spPr>
        <p:txBody>
          <a:bodyPr wrap="square">
            <a:spAutoFit/>
          </a:bodyPr>
          <a:lstStyle/>
          <a:p>
            <a:pPr lvl="0"/>
            <a:r>
              <a:rPr lang="en-US" altLang="zh-CN" sz="2400" dirty="0" smtClean="0">
                <a:latin typeface="华文行楷" pitchFamily="2" charset="-122"/>
                <a:ea typeface="华文行楷" pitchFamily="2" charset="-122"/>
              </a:rPr>
              <a:t>4.</a:t>
            </a:r>
            <a:r>
              <a:rPr lang="zh-CN" altLang="en-US" sz="2400" dirty="0">
                <a:latin typeface="华文行楷" pitchFamily="2" charset="-122"/>
                <a:ea typeface="华文行楷" pitchFamily="2" charset="-122"/>
              </a:rPr>
              <a:t>射频宽带放大器</a:t>
            </a:r>
          </a:p>
        </p:txBody>
      </p:sp>
      <p:sp>
        <p:nvSpPr>
          <p:cNvPr id="3" name="矩形 2"/>
          <p:cNvSpPr/>
          <p:nvPr/>
        </p:nvSpPr>
        <p:spPr>
          <a:xfrm>
            <a:off x="216742" y="764704"/>
            <a:ext cx="1107996" cy="369332"/>
          </a:xfrm>
          <a:prstGeom prst="rect">
            <a:avLst/>
          </a:prstGeom>
        </p:spPr>
        <p:txBody>
          <a:bodyPr wrap="none">
            <a:spAutoFit/>
          </a:bodyPr>
          <a:lstStyle/>
          <a:p>
            <a:r>
              <a:rPr lang="zh-CN" altLang="en-US" b="1" dirty="0" smtClean="0"/>
              <a:t>方案论证</a:t>
            </a:r>
            <a:endParaRPr lang="zh-CN" altLang="en-US" b="1" dirty="0"/>
          </a:p>
        </p:txBody>
      </p:sp>
      <p:sp>
        <p:nvSpPr>
          <p:cNvPr id="4" name="矩形 3"/>
          <p:cNvSpPr/>
          <p:nvPr/>
        </p:nvSpPr>
        <p:spPr>
          <a:xfrm>
            <a:off x="309836" y="1357313"/>
            <a:ext cx="8222604" cy="1754326"/>
          </a:xfrm>
          <a:prstGeom prst="rect">
            <a:avLst/>
          </a:prstGeom>
        </p:spPr>
        <p:txBody>
          <a:bodyPr wrap="square">
            <a:spAutoFit/>
          </a:bodyPr>
          <a:lstStyle/>
          <a:p>
            <a:r>
              <a:rPr lang="zh-CN" altLang="zh-CN" dirty="0" smtClean="0"/>
              <a:t>方案一：主要采用分立元件。前置放大部分采用三极管构建放大电路，程控增益放大部分利用单片机控制模拟开关，然后由模拟开关选择不同的反馈电阻值来实现不同的放大倍数</a:t>
            </a:r>
            <a:r>
              <a:rPr lang="zh-CN" altLang="zh-CN" dirty="0"/>
              <a:t>但是设计复杂度较大，要想采用该方案来实现宽带的要求，特别是带内平坦小于</a:t>
            </a:r>
            <a:r>
              <a:rPr lang="en-US" altLang="zh-CN" dirty="0"/>
              <a:t>1dB</a:t>
            </a:r>
            <a:r>
              <a:rPr lang="zh-CN" altLang="zh-CN" dirty="0"/>
              <a:t>的要求无法实现，并且效率很低，系统稳定性差，相位的线性度差。</a:t>
            </a:r>
          </a:p>
          <a:p>
            <a:endParaRPr lang="zh-CN" altLang="zh-CN" dirty="0"/>
          </a:p>
        </p:txBody>
      </p:sp>
      <p:sp>
        <p:nvSpPr>
          <p:cNvPr id="5" name="矩形 4"/>
          <p:cNvSpPr/>
          <p:nvPr/>
        </p:nvSpPr>
        <p:spPr>
          <a:xfrm>
            <a:off x="413252" y="3200152"/>
            <a:ext cx="8119187" cy="923330"/>
          </a:xfrm>
          <a:prstGeom prst="rect">
            <a:avLst/>
          </a:prstGeom>
        </p:spPr>
        <p:txBody>
          <a:bodyPr wrap="square">
            <a:spAutoFit/>
          </a:bodyPr>
          <a:lstStyle/>
          <a:p>
            <a:r>
              <a:rPr lang="zh-CN" altLang="zh-CN" dirty="0"/>
              <a:t>方案二：系统前级采用集成运算放大器</a:t>
            </a:r>
            <a:r>
              <a:rPr lang="en-US" altLang="zh-CN" dirty="0"/>
              <a:t>OPA846</a:t>
            </a:r>
            <a:r>
              <a:rPr lang="zh-CN" altLang="zh-CN" dirty="0"/>
              <a:t>，中间级采用可控增益宽带放大器</a:t>
            </a:r>
            <a:r>
              <a:rPr lang="en-US" altLang="zh-CN" dirty="0"/>
              <a:t>AD603</a:t>
            </a:r>
            <a:r>
              <a:rPr lang="zh-CN" altLang="zh-CN" dirty="0"/>
              <a:t>，末级采用分立器件三极管构成功率扩展型电路</a:t>
            </a:r>
            <a:r>
              <a:rPr lang="zh-CN" altLang="zh-CN" dirty="0" smtClean="0"/>
              <a:t>。但是</a:t>
            </a:r>
            <a:r>
              <a:rPr lang="en-US" altLang="zh-CN" dirty="0"/>
              <a:t>AD603</a:t>
            </a:r>
            <a:r>
              <a:rPr lang="zh-CN" altLang="zh-CN" dirty="0"/>
              <a:t>正常工作时的最大带宽只有</a:t>
            </a:r>
            <a:r>
              <a:rPr lang="en-US" altLang="zh-CN" dirty="0" smtClean="0"/>
              <a:t>90MHz</a:t>
            </a:r>
            <a:r>
              <a:rPr lang="zh-CN" altLang="zh-CN" dirty="0" smtClean="0"/>
              <a:t>，</a:t>
            </a:r>
            <a:r>
              <a:rPr lang="zh-CN" altLang="zh-CN" dirty="0"/>
              <a:t>因此该方案也存在缺陷。</a:t>
            </a:r>
          </a:p>
        </p:txBody>
      </p:sp>
      <p:sp>
        <p:nvSpPr>
          <p:cNvPr id="12" name="矩形 11"/>
          <p:cNvSpPr/>
          <p:nvPr/>
        </p:nvSpPr>
        <p:spPr>
          <a:xfrm>
            <a:off x="413251" y="4400481"/>
            <a:ext cx="8119187" cy="1477328"/>
          </a:xfrm>
          <a:prstGeom prst="rect">
            <a:avLst/>
          </a:prstGeom>
        </p:spPr>
        <p:txBody>
          <a:bodyPr wrap="square">
            <a:spAutoFit/>
          </a:bodyPr>
          <a:lstStyle/>
          <a:p>
            <a:r>
              <a:rPr lang="zh-CN" altLang="en-US" dirty="0"/>
              <a:t>方案三：前级采用低噪声、低漂移、高输入阻抗的宽带</a:t>
            </a:r>
            <a:r>
              <a:rPr lang="zh-CN" altLang="en-US" dirty="0" smtClean="0"/>
              <a:t>运算放大器，能够</a:t>
            </a:r>
            <a:r>
              <a:rPr lang="zh-CN" altLang="en-US" dirty="0"/>
              <a:t>实现 </a:t>
            </a:r>
            <a:r>
              <a:rPr lang="zh-CN" altLang="en-US" dirty="0" smtClean="0"/>
              <a:t>对小</a:t>
            </a:r>
            <a:r>
              <a:rPr lang="zh-CN" altLang="en-US" dirty="0"/>
              <a:t>信号</a:t>
            </a:r>
            <a:r>
              <a:rPr lang="zh-CN" altLang="en-US" dirty="0" smtClean="0"/>
              <a:t>的放大</a:t>
            </a:r>
            <a:r>
              <a:rPr lang="zh-CN" altLang="en-US" dirty="0"/>
              <a:t>要求，中间级采用单片机结合</a:t>
            </a:r>
            <a:r>
              <a:rPr lang="en-US" altLang="zh-CN" dirty="0"/>
              <a:t>D/A</a:t>
            </a:r>
            <a:r>
              <a:rPr lang="zh-CN" altLang="en-US" dirty="0"/>
              <a:t>来控制高增益宽带压控运算放大器</a:t>
            </a:r>
            <a:r>
              <a:rPr lang="en-US" altLang="zh-CN" dirty="0"/>
              <a:t>AD8367</a:t>
            </a:r>
            <a:r>
              <a:rPr lang="zh-CN" altLang="en-US" dirty="0"/>
              <a:t>来实现增益的线性控制，末</a:t>
            </a:r>
            <a:r>
              <a:rPr lang="zh-CN" altLang="en-US" dirty="0" smtClean="0"/>
              <a:t>级采用</a:t>
            </a:r>
            <a:r>
              <a:rPr lang="en-US" altLang="zh-CN" dirty="0"/>
              <a:t>THS3201</a:t>
            </a:r>
            <a:r>
              <a:rPr lang="zh-CN" altLang="en-US" dirty="0"/>
              <a:t>放大器，因为其增益带宽积大、器件稳定性好。该方案整体上具有比较宽的频带、相位线性度高，增益可控精度高、系统稳定性好因此可实现宽频带、高质量的信号输出。</a:t>
            </a:r>
          </a:p>
        </p:txBody>
      </p:sp>
      <p:pic>
        <p:nvPicPr>
          <p:cNvPr id="1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26413" y="50006"/>
            <a:ext cx="1017587" cy="1011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5019421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TextBox 5" hidden="1"/>
          <p:cNvSpPr txBox="1">
            <a:spLocks noChangeArrowheads="1"/>
          </p:cNvSpPr>
          <p:nvPr/>
        </p:nvSpPr>
        <p:spPr bwMode="auto">
          <a:xfrm>
            <a:off x="1939925" y="1954213"/>
            <a:ext cx="1943100" cy="369887"/>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78" name="矩形 6" hidden="1"/>
          <p:cNvSpPr>
            <a:spLocks noChangeArrowheads="1"/>
          </p:cNvSpPr>
          <p:nvPr/>
        </p:nvSpPr>
        <p:spPr bwMode="auto">
          <a:xfrm>
            <a:off x="1939925" y="3025775"/>
            <a:ext cx="1471613" cy="646113"/>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79" name="矩形 7" hidden="1"/>
          <p:cNvSpPr>
            <a:spLocks noChangeArrowheads="1"/>
          </p:cNvSpPr>
          <p:nvPr/>
        </p:nvSpPr>
        <p:spPr bwMode="auto">
          <a:xfrm>
            <a:off x="2011363" y="4240213"/>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80" name="矩形 8" hidden="1"/>
          <p:cNvSpPr>
            <a:spLocks noChangeArrowheads="1"/>
          </p:cNvSpPr>
          <p:nvPr/>
        </p:nvSpPr>
        <p:spPr bwMode="auto">
          <a:xfrm>
            <a:off x="2011363" y="5526088"/>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cxnSp>
        <p:nvCxnSpPr>
          <p:cNvPr id="20" name="直接连接符 19"/>
          <p:cNvCxnSpPr/>
          <p:nvPr/>
        </p:nvCxnSpPr>
        <p:spPr>
          <a:xfrm>
            <a:off x="0" y="500063"/>
            <a:ext cx="7429500" cy="1587"/>
          </a:xfrm>
          <a:prstGeom prst="line">
            <a:avLst/>
          </a:prstGeom>
          <a:ln w="15875">
            <a:solidFill>
              <a:srgbClr val="00417C"/>
            </a:solidFill>
            <a:prstDash val="dash"/>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30622" y="30079"/>
            <a:ext cx="3461257" cy="461665"/>
          </a:xfrm>
          <a:prstGeom prst="rect">
            <a:avLst/>
          </a:prstGeom>
        </p:spPr>
        <p:txBody>
          <a:bodyPr wrap="square">
            <a:spAutoFit/>
          </a:bodyPr>
          <a:lstStyle/>
          <a:p>
            <a:pPr lvl="0"/>
            <a:r>
              <a:rPr lang="en-US" altLang="zh-CN" sz="2400" dirty="0" smtClean="0">
                <a:latin typeface="华文行楷" pitchFamily="2" charset="-122"/>
                <a:ea typeface="华文行楷" pitchFamily="2" charset="-122"/>
              </a:rPr>
              <a:t>4.</a:t>
            </a:r>
            <a:r>
              <a:rPr lang="zh-CN" altLang="en-US" sz="2400" dirty="0">
                <a:latin typeface="华文行楷" pitchFamily="2" charset="-122"/>
                <a:ea typeface="华文行楷" pitchFamily="2" charset="-122"/>
              </a:rPr>
              <a:t>射频宽带放大器</a:t>
            </a:r>
          </a:p>
        </p:txBody>
      </p:sp>
      <p:sp>
        <p:nvSpPr>
          <p:cNvPr id="7"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0"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51214" name="Picture 14" descr="C:\Users\enen\Desktop\图片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568" y="1700808"/>
            <a:ext cx="7956378" cy="2595091"/>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p:cNvSpPr txBox="1"/>
          <p:nvPr/>
        </p:nvSpPr>
        <p:spPr>
          <a:xfrm>
            <a:off x="4012466" y="4653136"/>
            <a:ext cx="1298582" cy="369332"/>
          </a:xfrm>
          <a:prstGeom prst="rect">
            <a:avLst/>
          </a:prstGeom>
          <a:noFill/>
        </p:spPr>
        <p:txBody>
          <a:bodyPr wrap="square" rtlCol="0">
            <a:spAutoFit/>
          </a:bodyPr>
          <a:lstStyle/>
          <a:p>
            <a:r>
              <a:rPr lang="zh-CN" altLang="en-US" dirty="0" smtClean="0"/>
              <a:t>整体框图</a:t>
            </a:r>
            <a:endParaRPr lang="zh-CN" altLang="en-US" dirty="0"/>
          </a:p>
        </p:txBody>
      </p:sp>
      <p:pic>
        <p:nvPicPr>
          <p:cNvPr id="1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26413" y="50006"/>
            <a:ext cx="1017587" cy="1011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7521280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9" name="TextBox 5" hidden="1"/>
          <p:cNvSpPr txBox="1">
            <a:spLocks noChangeArrowheads="1"/>
          </p:cNvSpPr>
          <p:nvPr/>
        </p:nvSpPr>
        <p:spPr bwMode="auto">
          <a:xfrm>
            <a:off x="1939925" y="1954213"/>
            <a:ext cx="1943100" cy="369887"/>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6150" name="矩形 6" hidden="1"/>
          <p:cNvSpPr>
            <a:spLocks noChangeArrowheads="1"/>
          </p:cNvSpPr>
          <p:nvPr/>
        </p:nvSpPr>
        <p:spPr bwMode="auto">
          <a:xfrm>
            <a:off x="1939925" y="3025775"/>
            <a:ext cx="1471613" cy="646113"/>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6151" name="矩形 7" hidden="1"/>
          <p:cNvSpPr>
            <a:spLocks noChangeArrowheads="1"/>
          </p:cNvSpPr>
          <p:nvPr/>
        </p:nvSpPr>
        <p:spPr bwMode="auto">
          <a:xfrm>
            <a:off x="2011363" y="4240213"/>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6152" name="矩形 8" hidden="1"/>
          <p:cNvSpPr>
            <a:spLocks noChangeArrowheads="1"/>
          </p:cNvSpPr>
          <p:nvPr/>
        </p:nvSpPr>
        <p:spPr bwMode="auto">
          <a:xfrm>
            <a:off x="2011363" y="5526088"/>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cxnSp>
        <p:nvCxnSpPr>
          <p:cNvPr id="20" name="直接连接符 19"/>
          <p:cNvCxnSpPr/>
          <p:nvPr/>
        </p:nvCxnSpPr>
        <p:spPr>
          <a:xfrm>
            <a:off x="0" y="500063"/>
            <a:ext cx="7429500" cy="1587"/>
          </a:xfrm>
          <a:prstGeom prst="line">
            <a:avLst/>
          </a:prstGeom>
          <a:ln w="15875">
            <a:solidFill>
              <a:srgbClr val="00417C"/>
            </a:solidFill>
            <a:prstDash val="dash"/>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1" y="145017"/>
            <a:ext cx="4284663" cy="461665"/>
          </a:xfrm>
          <a:prstGeom prst="rect">
            <a:avLst/>
          </a:prstGeom>
        </p:spPr>
        <p:txBody>
          <a:bodyPr wrap="square">
            <a:spAutoFit/>
          </a:bodyPr>
          <a:lstStyle/>
          <a:p>
            <a:pPr lvl="0"/>
            <a:r>
              <a:rPr lang="en-US" altLang="zh-CN" sz="2400" dirty="0">
                <a:latin typeface="华文行楷" pitchFamily="2" charset="-122"/>
                <a:ea typeface="华文行楷" pitchFamily="2" charset="-122"/>
              </a:rPr>
              <a:t>1.</a:t>
            </a:r>
            <a:r>
              <a:rPr lang="zh-CN" altLang="zh-CN" sz="2400" dirty="0">
                <a:latin typeface="华文行楷" pitchFamily="2" charset="-122"/>
                <a:ea typeface="华文行楷" pitchFamily="2" charset="-122"/>
              </a:rPr>
              <a:t>开关电源模块并联供电系统</a:t>
            </a:r>
          </a:p>
        </p:txBody>
      </p:sp>
      <p:sp>
        <p:nvSpPr>
          <p:cNvPr id="3" name="矩形 2"/>
          <p:cNvSpPr/>
          <p:nvPr/>
        </p:nvSpPr>
        <p:spPr>
          <a:xfrm>
            <a:off x="375506" y="1124744"/>
            <a:ext cx="7724886" cy="1477328"/>
          </a:xfrm>
          <a:prstGeom prst="rect">
            <a:avLst/>
          </a:prstGeom>
        </p:spPr>
        <p:txBody>
          <a:bodyPr wrap="square">
            <a:spAutoFit/>
          </a:bodyPr>
          <a:lstStyle/>
          <a:p>
            <a:r>
              <a:rPr lang="zh-CN" altLang="en-US" b="1" dirty="0"/>
              <a:t>一． 题目要求 </a:t>
            </a:r>
            <a:endParaRPr lang="en-US" altLang="zh-CN" b="1" dirty="0" smtClean="0"/>
          </a:p>
          <a:p>
            <a:r>
              <a:rPr lang="en-US" altLang="zh-CN" dirty="0" smtClean="0"/>
              <a:t>  </a:t>
            </a:r>
            <a:r>
              <a:rPr lang="zh-CN" altLang="en-US" dirty="0"/>
              <a:t>设计</a:t>
            </a:r>
            <a:r>
              <a:rPr lang="zh-CN" altLang="en-US" dirty="0" smtClean="0"/>
              <a:t>并</a:t>
            </a:r>
            <a:r>
              <a:rPr lang="zh-CN" altLang="en-US" dirty="0"/>
              <a:t>制作一个由两个额定输出功率均为</a:t>
            </a:r>
            <a:r>
              <a:rPr lang="en-US" altLang="zh-CN" dirty="0"/>
              <a:t>16W</a:t>
            </a:r>
            <a:r>
              <a:rPr lang="zh-CN" altLang="en-US" dirty="0"/>
              <a:t>的</a:t>
            </a:r>
            <a:r>
              <a:rPr lang="en-US" altLang="zh-CN" dirty="0" smtClean="0"/>
              <a:t>8VDC/DC</a:t>
            </a:r>
            <a:r>
              <a:rPr lang="zh-CN" altLang="en-US" dirty="0" smtClean="0"/>
              <a:t>模块</a:t>
            </a:r>
            <a:r>
              <a:rPr lang="zh-CN" altLang="en-US" dirty="0"/>
              <a:t>构成的并联供电系统</a:t>
            </a:r>
            <a:r>
              <a:rPr lang="zh-CN" altLang="en-US" dirty="0" smtClean="0"/>
              <a:t>。</a:t>
            </a:r>
            <a:r>
              <a:rPr lang="zh-CN" altLang="en-US" dirty="0"/>
              <a:t> </a:t>
            </a:r>
            <a:endParaRPr lang="en-US" altLang="zh-CN" dirty="0" smtClean="0"/>
          </a:p>
          <a:p>
            <a:endParaRPr lang="en-US" altLang="zh-CN" dirty="0"/>
          </a:p>
          <a:p>
            <a:endParaRPr lang="en-US" altLang="zh-CN" dirty="0" smtClean="0"/>
          </a:p>
        </p:txBody>
      </p:sp>
      <p:pic>
        <p:nvPicPr>
          <p:cNvPr id="399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52209" y="2060848"/>
            <a:ext cx="4864905" cy="17622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矩形 4"/>
          <p:cNvSpPr/>
          <p:nvPr/>
        </p:nvSpPr>
        <p:spPr>
          <a:xfrm>
            <a:off x="251519" y="3501008"/>
            <a:ext cx="8070949" cy="3693319"/>
          </a:xfrm>
          <a:prstGeom prst="rect">
            <a:avLst/>
          </a:prstGeom>
        </p:spPr>
        <p:txBody>
          <a:bodyPr wrap="square">
            <a:spAutoFit/>
          </a:bodyPr>
          <a:lstStyle/>
          <a:p>
            <a:r>
              <a:rPr lang="zh-CN" altLang="en-US" b="1" dirty="0" smtClean="0"/>
              <a:t> 二</a:t>
            </a:r>
            <a:r>
              <a:rPr lang="zh-CN" altLang="en-US" b="1" dirty="0"/>
              <a:t>、 要求  </a:t>
            </a:r>
            <a:endParaRPr lang="en-US" altLang="zh-CN" b="1" dirty="0" smtClean="0"/>
          </a:p>
          <a:p>
            <a:r>
              <a:rPr lang="zh-CN" altLang="en-US" dirty="0"/>
              <a:t> </a:t>
            </a:r>
            <a:r>
              <a:rPr lang="en-US" altLang="zh-CN" dirty="0"/>
              <a:t>1.</a:t>
            </a:r>
            <a:r>
              <a:rPr lang="zh-CN" altLang="en-US" dirty="0"/>
              <a:t>基本要求 </a:t>
            </a:r>
            <a:endParaRPr lang="en-US" altLang="zh-CN" dirty="0" smtClean="0"/>
          </a:p>
          <a:p>
            <a:r>
              <a:rPr lang="zh-CN" altLang="en-US" dirty="0" smtClean="0"/>
              <a:t>（</a:t>
            </a:r>
            <a:r>
              <a:rPr lang="en-US" altLang="zh-CN" dirty="0"/>
              <a:t>1</a:t>
            </a:r>
            <a:r>
              <a:rPr lang="zh-CN" altLang="en-US" dirty="0"/>
              <a:t>）调整负载电阻至额定输出功率工作状态，供电系统的直流输出电压</a:t>
            </a:r>
            <a:r>
              <a:rPr lang="en-US" altLang="zh-CN" dirty="0"/>
              <a:t>UO=8.0±0.4V</a:t>
            </a:r>
            <a:r>
              <a:rPr lang="zh-CN" altLang="en-US" dirty="0"/>
              <a:t>。 </a:t>
            </a:r>
            <a:endParaRPr lang="en-US" altLang="zh-CN" dirty="0" smtClean="0"/>
          </a:p>
          <a:p>
            <a:r>
              <a:rPr lang="zh-CN" altLang="en-US" dirty="0" smtClean="0"/>
              <a:t>（</a:t>
            </a:r>
            <a:r>
              <a:rPr lang="en-US" altLang="zh-CN" dirty="0"/>
              <a:t>2</a:t>
            </a:r>
            <a:r>
              <a:rPr lang="zh-CN" altLang="en-US" dirty="0"/>
              <a:t>）额定输出功率工作状态下，供电系统的效率不低于</a:t>
            </a:r>
            <a:r>
              <a:rPr lang="en-US" altLang="zh-CN" dirty="0"/>
              <a:t>60% </a:t>
            </a:r>
            <a:r>
              <a:rPr lang="zh-CN" altLang="en-US" dirty="0" smtClean="0"/>
              <a:t>。</a:t>
            </a:r>
            <a:endParaRPr lang="en-US" altLang="zh-CN" dirty="0" smtClean="0"/>
          </a:p>
          <a:p>
            <a:r>
              <a:rPr lang="zh-CN" altLang="en-US" dirty="0" smtClean="0"/>
              <a:t>（</a:t>
            </a:r>
            <a:r>
              <a:rPr lang="en-US" altLang="zh-CN" dirty="0"/>
              <a:t>3</a:t>
            </a:r>
            <a:r>
              <a:rPr lang="zh-CN" altLang="en-US" dirty="0"/>
              <a:t>）调整负载电阻，保持输出电压</a:t>
            </a:r>
            <a:r>
              <a:rPr lang="en-US" altLang="zh-CN" dirty="0"/>
              <a:t>UO=8.0±0.4V</a:t>
            </a:r>
            <a:r>
              <a:rPr lang="zh-CN" altLang="en-US" dirty="0"/>
              <a:t>，使两个模块输出电流之和</a:t>
            </a:r>
            <a:r>
              <a:rPr lang="en-US" altLang="zh-CN" dirty="0"/>
              <a:t>IO =1.0A</a:t>
            </a:r>
            <a:r>
              <a:rPr lang="zh-CN" altLang="en-US" dirty="0"/>
              <a:t>且按  </a:t>
            </a:r>
            <a:r>
              <a:rPr lang="en-US" altLang="zh-CN" dirty="0"/>
              <a:t>I1:I2=1:1 </a:t>
            </a:r>
            <a:r>
              <a:rPr lang="zh-CN" altLang="en-US" dirty="0"/>
              <a:t>模式自动分配电流，每个模块的输出电流的相对误差绝对值不大于</a:t>
            </a:r>
            <a:r>
              <a:rPr lang="en-US" altLang="zh-CN" dirty="0"/>
              <a:t>5%</a:t>
            </a:r>
            <a:r>
              <a:rPr lang="zh-CN" altLang="en-US" dirty="0"/>
              <a:t>。   </a:t>
            </a:r>
            <a:endParaRPr lang="en-US" altLang="zh-CN" dirty="0" smtClean="0"/>
          </a:p>
          <a:p>
            <a:r>
              <a:rPr lang="zh-CN" altLang="en-US" dirty="0" smtClean="0"/>
              <a:t>（</a:t>
            </a:r>
            <a:r>
              <a:rPr lang="en-US" altLang="zh-CN" dirty="0"/>
              <a:t>4</a:t>
            </a:r>
            <a:r>
              <a:rPr lang="zh-CN" altLang="en-US" dirty="0"/>
              <a:t>）调整负载电阻，保持输出电压</a:t>
            </a:r>
            <a:r>
              <a:rPr lang="en-US" altLang="zh-CN" dirty="0"/>
              <a:t>UO=8.0±0.4V</a:t>
            </a:r>
            <a:r>
              <a:rPr lang="zh-CN" altLang="en-US" dirty="0"/>
              <a:t>，使两个模块输出电流之和</a:t>
            </a:r>
            <a:r>
              <a:rPr lang="en-US" altLang="zh-CN" dirty="0"/>
              <a:t>IO =1.5A</a:t>
            </a:r>
            <a:r>
              <a:rPr lang="zh-CN" altLang="en-US" dirty="0"/>
              <a:t>且按 </a:t>
            </a:r>
            <a:r>
              <a:rPr lang="en-US" altLang="zh-CN" dirty="0"/>
              <a:t>I1:I2= 1:2 </a:t>
            </a:r>
            <a:r>
              <a:rPr lang="zh-CN" altLang="en-US" dirty="0"/>
              <a:t>模式自动分配电流，每个模块输出电流的</a:t>
            </a:r>
            <a:r>
              <a:rPr lang="zh-CN" altLang="en-US" dirty="0" smtClean="0"/>
              <a:t>相对误</a:t>
            </a:r>
            <a:r>
              <a:rPr lang="zh-CN" altLang="en-US" dirty="0"/>
              <a:t>差绝对值不</a:t>
            </a:r>
            <a:r>
              <a:rPr lang="zh-CN" altLang="en-US" dirty="0" smtClean="0"/>
              <a:t>大于</a:t>
            </a:r>
            <a:r>
              <a:rPr lang="en-US" altLang="zh-CN" dirty="0" smtClean="0"/>
              <a:t>5</a:t>
            </a:r>
            <a:r>
              <a:rPr lang="en-US" altLang="zh-CN" dirty="0"/>
              <a:t>%</a:t>
            </a:r>
          </a:p>
          <a:p>
            <a:r>
              <a:rPr lang="zh-CN" altLang="en-US" dirty="0"/>
              <a:t/>
            </a:r>
            <a:br>
              <a:rPr lang="zh-CN" altLang="en-US" dirty="0"/>
            </a:br>
            <a:endParaRPr lang="zh-CN" altLang="en-US" dirty="0"/>
          </a:p>
        </p:txBody>
      </p:sp>
      <p:pic>
        <p:nvPicPr>
          <p:cNvPr id="1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26413" y="50006"/>
            <a:ext cx="1017587" cy="1011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TextBox 5" hidden="1"/>
          <p:cNvSpPr txBox="1">
            <a:spLocks noChangeArrowheads="1"/>
          </p:cNvSpPr>
          <p:nvPr/>
        </p:nvSpPr>
        <p:spPr bwMode="auto">
          <a:xfrm>
            <a:off x="1939925" y="1954213"/>
            <a:ext cx="1943100" cy="369887"/>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78" name="矩形 6" hidden="1"/>
          <p:cNvSpPr>
            <a:spLocks noChangeArrowheads="1"/>
          </p:cNvSpPr>
          <p:nvPr/>
        </p:nvSpPr>
        <p:spPr bwMode="auto">
          <a:xfrm>
            <a:off x="1939925" y="3025775"/>
            <a:ext cx="1471613" cy="646113"/>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79" name="矩形 7" hidden="1"/>
          <p:cNvSpPr>
            <a:spLocks noChangeArrowheads="1"/>
          </p:cNvSpPr>
          <p:nvPr/>
        </p:nvSpPr>
        <p:spPr bwMode="auto">
          <a:xfrm>
            <a:off x="2011363" y="4240213"/>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80" name="矩形 8" hidden="1"/>
          <p:cNvSpPr>
            <a:spLocks noChangeArrowheads="1"/>
          </p:cNvSpPr>
          <p:nvPr/>
        </p:nvSpPr>
        <p:spPr bwMode="auto">
          <a:xfrm>
            <a:off x="2011363" y="5526088"/>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cxnSp>
        <p:nvCxnSpPr>
          <p:cNvPr id="20" name="直接连接符 19"/>
          <p:cNvCxnSpPr/>
          <p:nvPr/>
        </p:nvCxnSpPr>
        <p:spPr>
          <a:xfrm>
            <a:off x="0" y="500063"/>
            <a:ext cx="7429500" cy="1587"/>
          </a:xfrm>
          <a:prstGeom prst="line">
            <a:avLst/>
          </a:prstGeom>
          <a:ln w="15875">
            <a:solidFill>
              <a:srgbClr val="00417C"/>
            </a:solidFill>
            <a:prstDash val="dash"/>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30622" y="30079"/>
            <a:ext cx="3461257" cy="461665"/>
          </a:xfrm>
          <a:prstGeom prst="rect">
            <a:avLst/>
          </a:prstGeom>
        </p:spPr>
        <p:txBody>
          <a:bodyPr wrap="square">
            <a:spAutoFit/>
          </a:bodyPr>
          <a:lstStyle/>
          <a:p>
            <a:pPr lvl="0"/>
            <a:r>
              <a:rPr lang="en-US" altLang="zh-CN" sz="2400" dirty="0" smtClean="0">
                <a:latin typeface="华文行楷" pitchFamily="2" charset="-122"/>
                <a:ea typeface="华文行楷" pitchFamily="2" charset="-122"/>
              </a:rPr>
              <a:t>4.</a:t>
            </a:r>
            <a:r>
              <a:rPr lang="zh-CN" altLang="en-US" sz="2400" dirty="0">
                <a:latin typeface="华文行楷" pitchFamily="2" charset="-122"/>
                <a:ea typeface="华文行楷" pitchFamily="2" charset="-122"/>
              </a:rPr>
              <a:t>射频宽带放大器</a:t>
            </a:r>
          </a:p>
        </p:txBody>
      </p:sp>
      <p:sp>
        <p:nvSpPr>
          <p:cNvPr id="5" name="矩形 4"/>
          <p:cNvSpPr/>
          <p:nvPr/>
        </p:nvSpPr>
        <p:spPr>
          <a:xfrm>
            <a:off x="107504" y="836712"/>
            <a:ext cx="8424936" cy="1806135"/>
          </a:xfrm>
          <a:prstGeom prst="rect">
            <a:avLst/>
          </a:prstGeom>
        </p:spPr>
        <p:txBody>
          <a:bodyPr wrap="square">
            <a:spAutoFit/>
          </a:bodyPr>
          <a:lstStyle/>
          <a:p>
            <a:pPr algn="just">
              <a:lnSpc>
                <a:spcPct val="240000"/>
              </a:lnSpc>
              <a:spcBef>
                <a:spcPts val="1700"/>
              </a:spcBef>
              <a:spcAft>
                <a:spcPts val="1650"/>
              </a:spcAft>
            </a:pPr>
            <a:r>
              <a:rPr lang="zh-CN" altLang="zh-CN" b="1" kern="2200" dirty="0" smtClean="0">
                <a:latin typeface="Times New Roman"/>
                <a:ea typeface="黑体"/>
                <a:cs typeface="Times New Roman"/>
              </a:rPr>
              <a:t>分析</a:t>
            </a:r>
            <a:r>
              <a:rPr lang="zh-CN" altLang="zh-CN" b="1" kern="2200" dirty="0">
                <a:latin typeface="Times New Roman"/>
                <a:ea typeface="黑体"/>
                <a:cs typeface="Times New Roman"/>
              </a:rPr>
              <a:t>与计算</a:t>
            </a:r>
            <a:endParaRPr lang="zh-CN" altLang="zh-CN" b="1" kern="2200" dirty="0">
              <a:latin typeface="Calibri"/>
              <a:ea typeface="黑体"/>
              <a:cs typeface="Times New Roman"/>
            </a:endParaRPr>
          </a:p>
          <a:p>
            <a:pPr indent="355600" algn="just">
              <a:lnSpc>
                <a:spcPct val="150000"/>
              </a:lnSpc>
              <a:spcAft>
                <a:spcPts val="0"/>
              </a:spcAft>
            </a:pPr>
            <a:r>
              <a:rPr lang="zh-CN" altLang="zh-CN" kern="100" dirty="0" smtClean="0">
                <a:latin typeface="Times New Roman"/>
                <a:cs typeface="Times New Roman"/>
              </a:rPr>
              <a:t>射频宽带放大器</a:t>
            </a:r>
            <a:r>
              <a:rPr lang="zh-CN" altLang="en-US" kern="100" dirty="0" smtClean="0">
                <a:latin typeface="Times New Roman"/>
                <a:cs typeface="Times New Roman"/>
              </a:rPr>
              <a:t>主要</a:t>
            </a:r>
            <a:r>
              <a:rPr lang="zh-CN" altLang="zh-CN" kern="100" dirty="0" smtClean="0">
                <a:latin typeface="Times New Roman"/>
                <a:cs typeface="Times New Roman"/>
              </a:rPr>
              <a:t>涉及</a:t>
            </a:r>
            <a:r>
              <a:rPr lang="zh-CN" altLang="zh-CN" kern="100" dirty="0">
                <a:latin typeface="Times New Roman"/>
                <a:cs typeface="Times New Roman"/>
              </a:rPr>
              <a:t>到的系统增益的分配、带宽、带内平坦度实现和系统稳定性分析等</a:t>
            </a:r>
            <a:r>
              <a:rPr lang="zh-CN" altLang="zh-CN" kern="100" dirty="0" smtClean="0">
                <a:latin typeface="Times New Roman"/>
                <a:cs typeface="Times New Roman"/>
              </a:rPr>
              <a:t>。</a:t>
            </a:r>
            <a:endParaRPr lang="zh-CN" altLang="zh-CN" kern="100" dirty="0">
              <a:effectLst/>
              <a:latin typeface="仿宋"/>
              <a:cs typeface="Times New Roman"/>
            </a:endParaRPr>
          </a:p>
        </p:txBody>
      </p:sp>
      <p:sp>
        <p:nvSpPr>
          <p:cNvPr id="6" name="矩形 5"/>
          <p:cNvSpPr/>
          <p:nvPr/>
        </p:nvSpPr>
        <p:spPr>
          <a:xfrm>
            <a:off x="464517" y="2852936"/>
            <a:ext cx="7710909" cy="646331"/>
          </a:xfrm>
          <a:prstGeom prst="rect">
            <a:avLst/>
          </a:prstGeom>
        </p:spPr>
        <p:txBody>
          <a:bodyPr wrap="square">
            <a:spAutoFit/>
          </a:bodyPr>
          <a:lstStyle/>
          <a:p>
            <a:r>
              <a:rPr lang="zh-CN" altLang="en-US" dirty="0"/>
              <a:t>系统带宽</a:t>
            </a:r>
            <a:r>
              <a:rPr lang="zh-CN" altLang="en-US" dirty="0" smtClean="0"/>
              <a:t>计算：</a:t>
            </a:r>
            <a:endParaRPr lang="en-US" altLang="zh-CN" dirty="0" smtClean="0"/>
          </a:p>
          <a:p>
            <a:r>
              <a:rPr lang="zh-CN" altLang="en-US" dirty="0" smtClean="0"/>
              <a:t>整个放大器链路的带宽和各级器件的带宽有关，其中上限截止频率为</a:t>
            </a:r>
            <a:endParaRPr lang="zh-CN" altLang="en-US" dirty="0"/>
          </a:p>
        </p:txBody>
      </p:sp>
      <p:sp>
        <p:nvSpPr>
          <p:cNvPr id="7" name="Rectangle 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8" name="对象 7"/>
          <p:cNvGraphicFramePr>
            <a:graphicFrameLocks noChangeAspect="1"/>
          </p:cNvGraphicFramePr>
          <p:nvPr>
            <p:extLst>
              <p:ext uri="{D42A27DB-BD31-4B8C-83A1-F6EECF244321}">
                <p14:modId xmlns:p14="http://schemas.microsoft.com/office/powerpoint/2010/main" val="886548994"/>
              </p:ext>
            </p:extLst>
          </p:nvPr>
        </p:nvGraphicFramePr>
        <p:xfrm>
          <a:off x="2843808" y="3645024"/>
          <a:ext cx="2028825" cy="657225"/>
        </p:xfrm>
        <a:graphic>
          <a:graphicData uri="http://schemas.openxmlformats.org/presentationml/2006/ole">
            <mc:AlternateContent xmlns:mc="http://schemas.openxmlformats.org/markup-compatibility/2006">
              <mc:Choice xmlns:v="urn:schemas-microsoft-com:vml" Requires="v">
                <p:oleObj spid="_x0000_s60484" name="Equation" r:id="rId3" imgW="2032000" imgH="660400" progId="Equation.DSMT4">
                  <p:embed/>
                </p:oleObj>
              </mc:Choice>
              <mc:Fallback>
                <p:oleObj name="Equation" r:id="rId3" imgW="2032000" imgH="660400" progId="Equation.DSMT4">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43808" y="3645024"/>
                        <a:ext cx="2028825" cy="657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9" name="矩形 8"/>
          <p:cNvSpPr/>
          <p:nvPr/>
        </p:nvSpPr>
        <p:spPr>
          <a:xfrm>
            <a:off x="539552" y="4437112"/>
            <a:ext cx="1800493" cy="369332"/>
          </a:xfrm>
          <a:prstGeom prst="rect">
            <a:avLst/>
          </a:prstGeom>
        </p:spPr>
        <p:txBody>
          <a:bodyPr wrap="none">
            <a:spAutoFit/>
          </a:bodyPr>
          <a:lstStyle/>
          <a:p>
            <a:r>
              <a:rPr lang="zh-CN" altLang="zh-CN" dirty="0" smtClean="0"/>
              <a:t>下</a:t>
            </a:r>
            <a:r>
              <a:rPr lang="zh-CN" altLang="en-US" dirty="0" smtClean="0"/>
              <a:t>限</a:t>
            </a:r>
            <a:r>
              <a:rPr lang="zh-CN" altLang="zh-CN" dirty="0" smtClean="0"/>
              <a:t>截止频率</a:t>
            </a:r>
            <a:r>
              <a:rPr lang="zh-CN" altLang="zh-CN" dirty="0"/>
              <a:t>：</a:t>
            </a:r>
          </a:p>
        </p:txBody>
      </p:sp>
      <p:sp>
        <p:nvSpPr>
          <p:cNvPr id="10" name="Rectangle 7"/>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1" name="对象 10"/>
          <p:cNvGraphicFramePr>
            <a:graphicFrameLocks noChangeAspect="1"/>
          </p:cNvGraphicFramePr>
          <p:nvPr>
            <p:extLst>
              <p:ext uri="{D42A27DB-BD31-4B8C-83A1-F6EECF244321}">
                <p14:modId xmlns:p14="http://schemas.microsoft.com/office/powerpoint/2010/main" val="3401971378"/>
              </p:ext>
            </p:extLst>
          </p:nvPr>
        </p:nvGraphicFramePr>
        <p:xfrm>
          <a:off x="3059832" y="4941168"/>
          <a:ext cx="1933575" cy="295275"/>
        </p:xfrm>
        <a:graphic>
          <a:graphicData uri="http://schemas.openxmlformats.org/presentationml/2006/ole">
            <mc:AlternateContent xmlns:mc="http://schemas.openxmlformats.org/markup-compatibility/2006">
              <mc:Choice xmlns:v="urn:schemas-microsoft-com:vml" Requires="v">
                <p:oleObj spid="_x0000_s60485" name="Equation" r:id="rId5" imgW="1930400" imgH="292100" progId="Equation.DSMT4">
                  <p:embed/>
                </p:oleObj>
              </mc:Choice>
              <mc:Fallback>
                <p:oleObj name="Equation" r:id="rId5" imgW="1930400" imgH="292100" progId="Equation.DSMT4">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59832" y="4941168"/>
                        <a:ext cx="1933575" cy="2952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16"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126413" y="50006"/>
            <a:ext cx="1017587" cy="1011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80729875"/>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TextBox 5" hidden="1"/>
          <p:cNvSpPr txBox="1">
            <a:spLocks noChangeArrowheads="1"/>
          </p:cNvSpPr>
          <p:nvPr/>
        </p:nvSpPr>
        <p:spPr bwMode="auto">
          <a:xfrm>
            <a:off x="1939925" y="1954213"/>
            <a:ext cx="1943100" cy="369887"/>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78" name="矩形 6" hidden="1"/>
          <p:cNvSpPr>
            <a:spLocks noChangeArrowheads="1"/>
          </p:cNvSpPr>
          <p:nvPr/>
        </p:nvSpPr>
        <p:spPr bwMode="auto">
          <a:xfrm>
            <a:off x="1939925" y="3025775"/>
            <a:ext cx="1471613" cy="646113"/>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79" name="矩形 7" hidden="1"/>
          <p:cNvSpPr>
            <a:spLocks noChangeArrowheads="1"/>
          </p:cNvSpPr>
          <p:nvPr/>
        </p:nvSpPr>
        <p:spPr bwMode="auto">
          <a:xfrm>
            <a:off x="2011363" y="4240213"/>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80" name="矩形 8" hidden="1"/>
          <p:cNvSpPr>
            <a:spLocks noChangeArrowheads="1"/>
          </p:cNvSpPr>
          <p:nvPr/>
        </p:nvSpPr>
        <p:spPr bwMode="auto">
          <a:xfrm>
            <a:off x="2011363" y="5526088"/>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cxnSp>
        <p:nvCxnSpPr>
          <p:cNvPr id="20" name="直接连接符 19"/>
          <p:cNvCxnSpPr/>
          <p:nvPr/>
        </p:nvCxnSpPr>
        <p:spPr>
          <a:xfrm>
            <a:off x="0" y="500063"/>
            <a:ext cx="7429500" cy="1587"/>
          </a:xfrm>
          <a:prstGeom prst="line">
            <a:avLst/>
          </a:prstGeom>
          <a:ln w="15875">
            <a:solidFill>
              <a:srgbClr val="00417C"/>
            </a:solidFill>
            <a:prstDash val="dash"/>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30622" y="30079"/>
            <a:ext cx="3461257" cy="461665"/>
          </a:xfrm>
          <a:prstGeom prst="rect">
            <a:avLst/>
          </a:prstGeom>
        </p:spPr>
        <p:txBody>
          <a:bodyPr wrap="square">
            <a:spAutoFit/>
          </a:bodyPr>
          <a:lstStyle/>
          <a:p>
            <a:pPr lvl="0"/>
            <a:r>
              <a:rPr lang="en-US" altLang="zh-CN" sz="2400" dirty="0" smtClean="0">
                <a:latin typeface="华文行楷" pitchFamily="2" charset="-122"/>
                <a:ea typeface="华文行楷" pitchFamily="2" charset="-122"/>
              </a:rPr>
              <a:t>4.</a:t>
            </a:r>
            <a:r>
              <a:rPr lang="zh-CN" altLang="en-US" sz="2400" dirty="0">
                <a:latin typeface="华文行楷" pitchFamily="2" charset="-122"/>
                <a:ea typeface="华文行楷" pitchFamily="2" charset="-122"/>
              </a:rPr>
              <a:t>射频宽带放大器</a:t>
            </a:r>
          </a:p>
        </p:txBody>
      </p:sp>
      <p:sp>
        <p:nvSpPr>
          <p:cNvPr id="3" name="矩形 2"/>
          <p:cNvSpPr/>
          <p:nvPr/>
        </p:nvSpPr>
        <p:spPr>
          <a:xfrm>
            <a:off x="251520" y="836712"/>
            <a:ext cx="8352928" cy="4108817"/>
          </a:xfrm>
          <a:prstGeom prst="rect">
            <a:avLst/>
          </a:prstGeom>
        </p:spPr>
        <p:txBody>
          <a:bodyPr wrap="square">
            <a:spAutoFit/>
          </a:bodyPr>
          <a:lstStyle/>
          <a:p>
            <a:r>
              <a:rPr lang="zh-CN" altLang="zh-CN" b="1" dirty="0" smtClean="0"/>
              <a:t>阻抗匹配</a:t>
            </a:r>
            <a:endParaRPr lang="zh-CN" altLang="zh-CN" b="1" dirty="0"/>
          </a:p>
          <a:p>
            <a:pPr>
              <a:lnSpc>
                <a:spcPct val="150000"/>
              </a:lnSpc>
            </a:pPr>
            <a:r>
              <a:rPr lang="en-US" altLang="zh-CN" dirty="0"/>
              <a:t> </a:t>
            </a:r>
            <a:r>
              <a:rPr lang="en-US" altLang="zh-CN" dirty="0" smtClean="0"/>
              <a:t>       </a:t>
            </a:r>
            <a:r>
              <a:rPr lang="zh-CN" altLang="zh-CN" dirty="0" smtClean="0"/>
              <a:t>阻抗匹配</a:t>
            </a:r>
            <a:r>
              <a:rPr lang="zh-CN" altLang="zh-CN" dirty="0"/>
              <a:t>是微波电子学里的重要内容，主要应用于传输线上来达到所有高频微波信号皆能传至负载点的目的，而且不会有信号反射回源点，保证信号传输质量和能源效益，从而得到最大功率输出的一种工作状态。对于不同特性的电路，匹配条件是不一样的。 在纯电阻电路中，当负载电阻等于激励源内阻时，则输出功率为最大，这种工作状态称为匹配，否则称为失配。当激励源内阻抗和负载阻抗含有电抗成份时，为使负载得到最大功率，负载阻抗与内阻必须满足共扼关系，即电阻成份相等，电抗</a:t>
            </a:r>
            <a:r>
              <a:rPr lang="zh-CN" altLang="zh-CN" dirty="0" smtClean="0"/>
              <a:t>成份</a:t>
            </a:r>
            <a:r>
              <a:rPr lang="zh-CN" altLang="en-US" dirty="0" smtClean="0"/>
              <a:t>的</a:t>
            </a:r>
            <a:r>
              <a:rPr lang="zh-CN" altLang="zh-CN" dirty="0" smtClean="0"/>
              <a:t>数值</a:t>
            </a:r>
            <a:r>
              <a:rPr lang="zh-CN" altLang="zh-CN" dirty="0"/>
              <a:t>相等而符号相反。这种匹配条件称为共扼匹配。</a:t>
            </a:r>
          </a:p>
          <a:p>
            <a:pPr>
              <a:lnSpc>
                <a:spcPct val="150000"/>
              </a:lnSpc>
            </a:pPr>
            <a:r>
              <a:rPr lang="zh-CN" altLang="zh-CN" dirty="0"/>
              <a:t>对于本设计中的阻抗匹配主要从前级匹配，中间级匹配和末级负载匹配方面来考虑。</a:t>
            </a:r>
          </a:p>
        </p:txBody>
      </p:sp>
      <p:pic>
        <p:nvPicPr>
          <p:cNvPr id="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26413" y="50006"/>
            <a:ext cx="1017587" cy="1011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6879559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TextBox 5" hidden="1"/>
          <p:cNvSpPr txBox="1">
            <a:spLocks noChangeArrowheads="1"/>
          </p:cNvSpPr>
          <p:nvPr/>
        </p:nvSpPr>
        <p:spPr bwMode="auto">
          <a:xfrm>
            <a:off x="1939925" y="1954213"/>
            <a:ext cx="1943100" cy="369887"/>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78" name="矩形 6" hidden="1"/>
          <p:cNvSpPr>
            <a:spLocks noChangeArrowheads="1"/>
          </p:cNvSpPr>
          <p:nvPr/>
        </p:nvSpPr>
        <p:spPr bwMode="auto">
          <a:xfrm>
            <a:off x="1939925" y="3025775"/>
            <a:ext cx="1471613" cy="646113"/>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79" name="矩形 7" hidden="1"/>
          <p:cNvSpPr>
            <a:spLocks noChangeArrowheads="1"/>
          </p:cNvSpPr>
          <p:nvPr/>
        </p:nvSpPr>
        <p:spPr bwMode="auto">
          <a:xfrm>
            <a:off x="2011363" y="4240213"/>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80" name="矩形 8" hidden="1"/>
          <p:cNvSpPr>
            <a:spLocks noChangeArrowheads="1"/>
          </p:cNvSpPr>
          <p:nvPr/>
        </p:nvSpPr>
        <p:spPr bwMode="auto">
          <a:xfrm>
            <a:off x="2011363" y="5526088"/>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cxnSp>
        <p:nvCxnSpPr>
          <p:cNvPr id="20" name="直接连接符 19"/>
          <p:cNvCxnSpPr/>
          <p:nvPr/>
        </p:nvCxnSpPr>
        <p:spPr>
          <a:xfrm>
            <a:off x="0" y="500063"/>
            <a:ext cx="7429500" cy="1587"/>
          </a:xfrm>
          <a:prstGeom prst="line">
            <a:avLst/>
          </a:prstGeom>
          <a:ln w="15875">
            <a:solidFill>
              <a:srgbClr val="00417C"/>
            </a:solidFill>
            <a:prstDash val="dash"/>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30622" y="30079"/>
            <a:ext cx="3461257" cy="461665"/>
          </a:xfrm>
          <a:prstGeom prst="rect">
            <a:avLst/>
          </a:prstGeom>
        </p:spPr>
        <p:txBody>
          <a:bodyPr wrap="square">
            <a:spAutoFit/>
          </a:bodyPr>
          <a:lstStyle/>
          <a:p>
            <a:pPr lvl="0"/>
            <a:r>
              <a:rPr lang="en-US" altLang="zh-CN" sz="2400" dirty="0" smtClean="0">
                <a:latin typeface="华文行楷" pitchFamily="2" charset="-122"/>
                <a:ea typeface="华文行楷" pitchFamily="2" charset="-122"/>
              </a:rPr>
              <a:t>4.</a:t>
            </a:r>
            <a:r>
              <a:rPr lang="zh-CN" altLang="en-US" sz="2400" dirty="0">
                <a:latin typeface="华文行楷" pitchFamily="2" charset="-122"/>
                <a:ea typeface="华文行楷" pitchFamily="2" charset="-122"/>
              </a:rPr>
              <a:t>射频宽带放大器</a:t>
            </a:r>
          </a:p>
        </p:txBody>
      </p:sp>
      <p:sp>
        <p:nvSpPr>
          <p:cNvPr id="4" name="矩形 3"/>
          <p:cNvSpPr/>
          <p:nvPr/>
        </p:nvSpPr>
        <p:spPr>
          <a:xfrm>
            <a:off x="179512" y="836712"/>
            <a:ext cx="2340705" cy="369332"/>
          </a:xfrm>
          <a:prstGeom prst="rect">
            <a:avLst/>
          </a:prstGeom>
        </p:spPr>
        <p:txBody>
          <a:bodyPr wrap="none">
            <a:spAutoFit/>
          </a:bodyPr>
          <a:lstStyle/>
          <a:p>
            <a:r>
              <a:rPr lang="zh-CN" altLang="zh-CN" b="1" dirty="0"/>
              <a:t>频带内增益起伏控制 </a:t>
            </a:r>
          </a:p>
        </p:txBody>
      </p:sp>
      <p:sp>
        <p:nvSpPr>
          <p:cNvPr id="5" name="矩形 4"/>
          <p:cNvSpPr/>
          <p:nvPr/>
        </p:nvSpPr>
        <p:spPr>
          <a:xfrm>
            <a:off x="179512" y="1357313"/>
            <a:ext cx="8424936" cy="369332"/>
          </a:xfrm>
          <a:prstGeom prst="rect">
            <a:avLst/>
          </a:prstGeom>
        </p:spPr>
        <p:txBody>
          <a:bodyPr wrap="square">
            <a:spAutoFit/>
          </a:bodyPr>
          <a:lstStyle/>
          <a:p>
            <a:r>
              <a:rPr lang="en-US" altLang="zh-CN" dirty="0" smtClean="0"/>
              <a:t> </a:t>
            </a:r>
            <a:r>
              <a:rPr lang="zh-CN" altLang="zh-CN" dirty="0" smtClean="0"/>
              <a:t>从以下几点出发来解决带内起伏的问题。</a:t>
            </a:r>
            <a:endParaRPr lang="zh-CN" altLang="zh-CN" dirty="0"/>
          </a:p>
        </p:txBody>
      </p:sp>
      <p:sp>
        <p:nvSpPr>
          <p:cNvPr id="6" name="矩形 5"/>
          <p:cNvSpPr/>
          <p:nvPr/>
        </p:nvSpPr>
        <p:spPr>
          <a:xfrm>
            <a:off x="152634" y="1916832"/>
            <a:ext cx="8451813" cy="923330"/>
          </a:xfrm>
          <a:prstGeom prst="rect">
            <a:avLst/>
          </a:prstGeom>
        </p:spPr>
        <p:txBody>
          <a:bodyPr wrap="square">
            <a:spAutoFit/>
          </a:bodyPr>
          <a:lstStyle/>
          <a:p>
            <a:r>
              <a:rPr lang="en-US" altLang="zh-CN" dirty="0"/>
              <a:t>1</a:t>
            </a:r>
            <a:r>
              <a:rPr lang="zh-CN" altLang="zh-CN" dirty="0"/>
              <a:t>、选用合适的运放芯片，要求运放本身的的线性度要远优于题目要求。如</a:t>
            </a:r>
            <a:r>
              <a:rPr lang="en-US" altLang="zh-CN" dirty="0"/>
              <a:t>THS3201</a:t>
            </a:r>
            <a:r>
              <a:rPr lang="zh-CN" altLang="zh-CN" dirty="0"/>
              <a:t>和</a:t>
            </a:r>
            <a:r>
              <a:rPr lang="en-US" altLang="zh-CN" dirty="0"/>
              <a:t>AD8367</a:t>
            </a:r>
            <a:r>
              <a:rPr lang="zh-CN" altLang="zh-CN" dirty="0"/>
              <a:t>在使用其合适的外围工作电路后正常工作时可以达到通带内的起伏小于</a:t>
            </a:r>
            <a:r>
              <a:rPr lang="en-US" altLang="zh-CN" dirty="0"/>
              <a:t>1dB</a:t>
            </a:r>
            <a:r>
              <a:rPr lang="zh-CN" altLang="zh-CN" dirty="0"/>
              <a:t>的题目指标。</a:t>
            </a:r>
          </a:p>
        </p:txBody>
      </p:sp>
      <p:sp>
        <p:nvSpPr>
          <p:cNvPr id="7" name="矩形 6"/>
          <p:cNvSpPr/>
          <p:nvPr/>
        </p:nvSpPr>
        <p:spPr>
          <a:xfrm>
            <a:off x="179511" y="2887776"/>
            <a:ext cx="8424935" cy="1200329"/>
          </a:xfrm>
          <a:prstGeom prst="rect">
            <a:avLst/>
          </a:prstGeom>
        </p:spPr>
        <p:txBody>
          <a:bodyPr wrap="square">
            <a:spAutoFit/>
          </a:bodyPr>
          <a:lstStyle/>
          <a:p>
            <a:r>
              <a:rPr lang="en-US" altLang="zh-CN" dirty="0"/>
              <a:t>2</a:t>
            </a:r>
            <a:r>
              <a:rPr lang="zh-CN" altLang="zh-CN" dirty="0"/>
              <a:t>、阻抗匹配问题。其包括前级，末级及中间各级均存在阻抗匹配问题，例如在调试时需要要实测信号源，负载和各级放大器的输入，输出阻抗，然后进行阻抗匹配，这一点至关重要，否则，根据传输线理论可知，不匹配就会造成高频信号反射，然后反射波与入射波叠加造成在某些频点上传输信号超出指标要求。</a:t>
            </a:r>
          </a:p>
        </p:txBody>
      </p:sp>
      <mc:AlternateContent xmlns:mc="http://schemas.openxmlformats.org/markup-compatibility/2006" xmlns:a14="http://schemas.microsoft.com/office/drawing/2010/main">
        <mc:Choice Requires="a14">
          <p:sp>
            <p:nvSpPr>
              <p:cNvPr id="14" name="矩形 13"/>
              <p:cNvSpPr/>
              <p:nvPr/>
            </p:nvSpPr>
            <p:spPr>
              <a:xfrm>
                <a:off x="179512" y="4088105"/>
                <a:ext cx="8424934" cy="2308324"/>
              </a:xfrm>
              <a:prstGeom prst="rect">
                <a:avLst/>
              </a:prstGeom>
            </p:spPr>
            <p:txBody>
              <a:bodyPr wrap="square">
                <a:spAutoFit/>
              </a:bodyPr>
              <a:lstStyle/>
              <a:p>
                <a:r>
                  <a:rPr lang="en-US" altLang="zh-CN" dirty="0"/>
                  <a:t>3</a:t>
                </a:r>
                <a:r>
                  <a:rPr lang="zh-CN" altLang="en-US" dirty="0"/>
                  <a:t>、在通带内的起伏过大往往是由于电源电压的不稳定而造成的，电源中会叠加一些噪声然后进入运放芯片后会引起运放的放大倍数不稳定。同时控制运放放大倍数的控制电压 如果叠加了噪声则会使得输出波形跟随着噪声变化而抖动，从而引起通带内的起伏，因此电源滤波非常重要。为了避免这一现象，在本设计中电源供电线路全部采用屏蔽线，同时外层的屏蔽网接入金属壳地，这样可以有效的抵抗外部电场的干扰。电源线进入屏蔽盒时采用穿心电容进入，同样控制信号也采用该方法。放大电路级与级之间的电源线都采用</a:t>
                </a:r>
                <a14:m>
                  <m:oMath xmlns:m="http://schemas.openxmlformats.org/officeDocument/2006/math">
                    <m:r>
                      <a:rPr lang="zh-CN" altLang="en-US" i="1">
                        <a:latin typeface="Cambria Math"/>
                      </a:rPr>
                      <m:t>𝛱</m:t>
                    </m:r>
                  </m:oMath>
                </a14:m>
                <a:r>
                  <a:rPr lang="zh-CN" altLang="en-US" dirty="0"/>
                  <a:t>型滤波网络。并且需要在靠进芯片的引脚时都采用</a:t>
                </a:r>
                <a:r>
                  <a:rPr lang="en-US" altLang="zh-CN" dirty="0"/>
                  <a:t>10 </a:t>
                </a:r>
                <a:r>
                  <a:rPr lang="en-US" altLang="zh-CN" dirty="0" err="1"/>
                  <a:t>μF</a:t>
                </a:r>
                <a:r>
                  <a:rPr lang="zh-CN" altLang="en-US" dirty="0"/>
                  <a:t>和</a:t>
                </a:r>
                <a:r>
                  <a:rPr lang="en-US" altLang="zh-CN" dirty="0"/>
                  <a:t>0.1μF</a:t>
                </a:r>
                <a:r>
                  <a:rPr lang="zh-CN" altLang="en-US" dirty="0"/>
                  <a:t>电容耦合到地。</a:t>
                </a:r>
              </a:p>
            </p:txBody>
          </p:sp>
        </mc:Choice>
        <mc:Fallback xmlns="">
          <p:sp>
            <p:nvSpPr>
              <p:cNvPr id="14" name="矩形 13"/>
              <p:cNvSpPr>
                <a:spLocks noRot="1" noChangeAspect="1" noMove="1" noResize="1" noEditPoints="1" noAdjustHandles="1" noChangeArrowheads="1" noChangeShapeType="1" noTextEdit="1"/>
              </p:cNvSpPr>
              <p:nvPr/>
            </p:nvSpPr>
            <p:spPr>
              <a:xfrm>
                <a:off x="179512" y="4088105"/>
                <a:ext cx="8424934" cy="2308324"/>
              </a:xfrm>
              <a:prstGeom prst="rect">
                <a:avLst/>
              </a:prstGeom>
              <a:blipFill rotWithShape="1">
                <a:blip r:embed="rId2"/>
                <a:stretch>
                  <a:fillRect l="-579" t="-1852" r="-3184" b="-3704"/>
                </a:stretch>
              </a:blipFill>
            </p:spPr>
            <p:txBody>
              <a:bodyPr/>
              <a:lstStyle/>
              <a:p>
                <a:r>
                  <a:rPr lang="zh-CN" altLang="en-US">
                    <a:noFill/>
                  </a:rPr>
                  <a:t> </a:t>
                </a:r>
              </a:p>
            </p:txBody>
          </p:sp>
        </mc:Fallback>
      </mc:AlternateContent>
      <p:pic>
        <p:nvPicPr>
          <p:cNvPr id="1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26413" y="50006"/>
            <a:ext cx="1017587" cy="1011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68673703"/>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TextBox 5" hidden="1"/>
          <p:cNvSpPr txBox="1">
            <a:spLocks noChangeArrowheads="1"/>
          </p:cNvSpPr>
          <p:nvPr/>
        </p:nvSpPr>
        <p:spPr bwMode="auto">
          <a:xfrm>
            <a:off x="1939925" y="1954213"/>
            <a:ext cx="1943100" cy="369887"/>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78" name="矩形 6" hidden="1"/>
          <p:cNvSpPr>
            <a:spLocks noChangeArrowheads="1"/>
          </p:cNvSpPr>
          <p:nvPr/>
        </p:nvSpPr>
        <p:spPr bwMode="auto">
          <a:xfrm>
            <a:off x="1939925" y="3025775"/>
            <a:ext cx="1471613" cy="646113"/>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79" name="矩形 7" hidden="1"/>
          <p:cNvSpPr>
            <a:spLocks noChangeArrowheads="1"/>
          </p:cNvSpPr>
          <p:nvPr/>
        </p:nvSpPr>
        <p:spPr bwMode="auto">
          <a:xfrm>
            <a:off x="2011363" y="4240213"/>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80" name="矩形 8" hidden="1"/>
          <p:cNvSpPr>
            <a:spLocks noChangeArrowheads="1"/>
          </p:cNvSpPr>
          <p:nvPr/>
        </p:nvSpPr>
        <p:spPr bwMode="auto">
          <a:xfrm>
            <a:off x="2011363" y="5526088"/>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cxnSp>
        <p:nvCxnSpPr>
          <p:cNvPr id="20" name="直接连接符 19"/>
          <p:cNvCxnSpPr/>
          <p:nvPr/>
        </p:nvCxnSpPr>
        <p:spPr>
          <a:xfrm>
            <a:off x="0" y="500063"/>
            <a:ext cx="7429500" cy="1587"/>
          </a:xfrm>
          <a:prstGeom prst="line">
            <a:avLst/>
          </a:prstGeom>
          <a:ln w="15875">
            <a:solidFill>
              <a:srgbClr val="00417C"/>
            </a:solidFill>
            <a:prstDash val="dash"/>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30622" y="30079"/>
            <a:ext cx="3461257" cy="461665"/>
          </a:xfrm>
          <a:prstGeom prst="rect">
            <a:avLst/>
          </a:prstGeom>
        </p:spPr>
        <p:txBody>
          <a:bodyPr wrap="square">
            <a:spAutoFit/>
          </a:bodyPr>
          <a:lstStyle/>
          <a:p>
            <a:pPr lvl="0"/>
            <a:r>
              <a:rPr lang="en-US" altLang="zh-CN" sz="2400" dirty="0" smtClean="0">
                <a:latin typeface="华文行楷" pitchFamily="2" charset="-122"/>
                <a:ea typeface="华文行楷" pitchFamily="2" charset="-122"/>
              </a:rPr>
              <a:t>4.</a:t>
            </a:r>
            <a:r>
              <a:rPr lang="zh-CN" altLang="en-US" sz="2400" dirty="0">
                <a:latin typeface="华文行楷" pitchFamily="2" charset="-122"/>
                <a:ea typeface="华文行楷" pitchFamily="2" charset="-122"/>
              </a:rPr>
              <a:t>射频宽带放大器</a:t>
            </a:r>
          </a:p>
        </p:txBody>
      </p:sp>
      <p:sp>
        <p:nvSpPr>
          <p:cNvPr id="4" name="矩形 3"/>
          <p:cNvSpPr/>
          <p:nvPr/>
        </p:nvSpPr>
        <p:spPr>
          <a:xfrm>
            <a:off x="467542" y="836712"/>
            <a:ext cx="7854925" cy="3693319"/>
          </a:xfrm>
          <a:prstGeom prst="rect">
            <a:avLst/>
          </a:prstGeom>
        </p:spPr>
        <p:txBody>
          <a:bodyPr wrap="square">
            <a:spAutoFit/>
          </a:bodyPr>
          <a:lstStyle/>
          <a:p>
            <a:r>
              <a:rPr lang="zh-CN" altLang="zh-CN" b="1" dirty="0" smtClean="0"/>
              <a:t>放大器稳定性</a:t>
            </a:r>
            <a:r>
              <a:rPr lang="en-US" altLang="zh-CN" dirty="0" smtClean="0"/>
              <a:t>      </a:t>
            </a:r>
            <a:r>
              <a:rPr lang="zh-CN" altLang="zh-CN" dirty="0" smtClean="0"/>
              <a:t>设计</a:t>
            </a:r>
            <a:r>
              <a:rPr lang="zh-CN" altLang="zh-CN" dirty="0"/>
              <a:t>电路电压增益在通频带内波动较明显，对各级放大电路进行频率补偿，在电源端增加去耦</a:t>
            </a:r>
            <a:r>
              <a:rPr lang="en-US" altLang="zh-CN" dirty="0"/>
              <a:t>1nF</a:t>
            </a:r>
            <a:r>
              <a:rPr lang="zh-CN" altLang="zh-CN" dirty="0"/>
              <a:t>、</a:t>
            </a:r>
            <a:r>
              <a:rPr lang="en-US" altLang="zh-CN" dirty="0"/>
              <a:t>0.1μF</a:t>
            </a:r>
            <a:r>
              <a:rPr lang="zh-CN" altLang="zh-CN" dirty="0"/>
              <a:t>和</a:t>
            </a:r>
            <a:r>
              <a:rPr lang="en-US" altLang="zh-CN" dirty="0"/>
              <a:t>100μF</a:t>
            </a:r>
            <a:r>
              <a:rPr lang="zh-CN" altLang="zh-CN" dirty="0"/>
              <a:t>电容。注意电容、电阻的引线部分要尽可能的短，并且采用屏蔽盒对系统电路板进行屏蔽、穿心电容引入可有效避免外部噪声干扰，还有集成运放电路各级阻抗要匹配，如果匹配不好将造成较大的信号反射造成电路不稳定</a:t>
            </a:r>
            <a:r>
              <a:rPr lang="zh-CN" altLang="zh-CN" dirty="0" smtClean="0"/>
              <a:t>。因为</a:t>
            </a:r>
            <a:r>
              <a:rPr lang="zh-CN" altLang="zh-CN" dirty="0"/>
              <a:t>射频宽带放大器的输入信号只有</a:t>
            </a:r>
            <a:r>
              <a:rPr lang="en-US" altLang="zh-CN" dirty="0"/>
              <a:t>1mV,</a:t>
            </a:r>
            <a:r>
              <a:rPr lang="zh-CN" altLang="zh-CN" dirty="0"/>
              <a:t>对于外部的电磁波比较敏感，为了防止外部电磁波的干扰，将本设计的各个模块都装入在金属屏蔽盒内，利用密闭金属的屏蔽作用，可有效的防止外部空间的电磁波干扰。同时在屏蔽盒内也要防止各级之间相互干扰，需用金属挡板将前后级之间隔离以防止干扰导致自激。电路板上的信号走线尽量短且和其他信号线之间不要靠的太近防止干扰信号耦合到有用信号中。各级连线都采用</a:t>
            </a:r>
            <a:r>
              <a:rPr lang="en-US" altLang="zh-CN" dirty="0"/>
              <a:t>50Ω</a:t>
            </a:r>
            <a:r>
              <a:rPr lang="zh-CN" altLang="zh-CN" dirty="0"/>
              <a:t>的同轴电缆线，且连线要尽量缩短，防止高频段衰减过大。事实证明，这样可有效抑制通频带内增益起伏的变化，同时提高了放大器的稳定性。</a:t>
            </a:r>
          </a:p>
        </p:txBody>
      </p:sp>
      <p:pic>
        <p:nvPicPr>
          <p:cNvPr id="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26413" y="50006"/>
            <a:ext cx="1017587" cy="1011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mc:AlternateContent xmlns:mc="http://schemas.openxmlformats.org/markup-compatibility/2006">
        <mc:Choice xmlns:a14="http://schemas.microsoft.com/office/drawing/2010/main" Requires="a14">
          <p:sp>
            <p:nvSpPr>
              <p:cNvPr id="3" name="TextBox 2"/>
              <p:cNvSpPr txBox="1"/>
              <p:nvPr/>
            </p:nvSpPr>
            <p:spPr>
              <a:xfrm>
                <a:off x="611560" y="4725144"/>
                <a:ext cx="7848872" cy="923330"/>
              </a:xfrm>
              <a:prstGeom prst="rect">
                <a:avLst/>
              </a:prstGeom>
              <a:noFill/>
            </p:spPr>
            <p:txBody>
              <a:bodyPr wrap="square" rtlCol="0">
                <a:spAutoFit/>
              </a:bodyPr>
              <a:lstStyle/>
              <a:p>
                <a:r>
                  <a:rPr lang="zh-CN" altLang="en-US" dirty="0" smtClean="0"/>
                  <a:t>高频预测题；</a:t>
                </a:r>
                <a:r>
                  <a:rPr lang="en-US" altLang="zh-CN" dirty="0" smtClean="0"/>
                  <a:t>1.LC</a:t>
                </a:r>
                <a:r>
                  <a:rPr lang="zh-CN" altLang="en-US" dirty="0" smtClean="0"/>
                  <a:t>压控振荡器：频率范围</a:t>
                </a:r>
                <a:r>
                  <a:rPr lang="en-US" altLang="zh-CN" dirty="0" smtClean="0"/>
                  <a:t>87~108MHz</a:t>
                </a:r>
                <a:r>
                  <a:rPr lang="zh-CN" altLang="en-US" dirty="0" smtClean="0"/>
                  <a:t>；</a:t>
                </a:r>
                <a14:m>
                  <m:oMath xmlns:m="http://schemas.openxmlformats.org/officeDocument/2006/math">
                    <m:d>
                      <m:dPr>
                        <m:begChr m:val=""/>
                        <m:ctrlPr>
                          <a:rPr lang="zh-CN" altLang="en-US"/>
                        </m:ctrlPr>
                      </m:dPr>
                      <m:e>
                        <m:sSub>
                          <m:sSubPr>
                            <m:ctrlPr>
                              <a:rPr lang="zh-CN" altLang="en-US"/>
                            </m:ctrlPr>
                          </m:sSubPr>
                          <m:e>
                            <m:r>
                              <a:rPr lang="zh-CN" altLang="en-US" i="1"/>
                              <m:t>𝑃</m:t>
                            </m:r>
                          </m:e>
                          <m:sub>
                            <m:r>
                              <a:rPr lang="zh-CN" altLang="en-US"/>
                              <m:t>0</m:t>
                            </m:r>
                          </m:sub>
                        </m:sSub>
                        <m:r>
                          <a:rPr lang="zh-CN" altLang="en-US"/>
                          <m:t>≥1</m:t>
                        </m:r>
                        <m:r>
                          <a:rPr lang="zh-CN" altLang="en-US" i="1"/>
                          <m:t>𝑊</m:t>
                        </m:r>
                        <m:r>
                          <a:rPr lang="zh-CN" altLang="en-US"/>
                          <m:t>(</m:t>
                        </m:r>
                        <m:sSub>
                          <m:sSubPr>
                            <m:ctrlPr>
                              <a:rPr lang="zh-CN" altLang="en-US" i="1"/>
                            </m:ctrlPr>
                          </m:sSubPr>
                          <m:e>
                            <m:r>
                              <a:rPr lang="zh-CN" altLang="en-US" i="1"/>
                              <m:t>𝑅</m:t>
                            </m:r>
                          </m:e>
                          <m:sub>
                            <m:r>
                              <a:rPr lang="zh-CN" altLang="en-US" i="1"/>
                              <m:t>𝐿</m:t>
                            </m:r>
                          </m:sub>
                        </m:sSub>
                        <m:r>
                          <a:rPr lang="zh-CN" altLang="en-US"/>
                          <m:t>=50</m:t>
                        </m:r>
                        <m:r>
                          <a:rPr lang="zh-CN" altLang="en-US" i="1"/>
                          <m:t>𝛺</m:t>
                        </m:r>
                      </m:e>
                    </m:d>
                  </m:oMath>
                </a14:m>
                <a:endParaRPr lang="en-US" altLang="zh-CN" dirty="0" smtClean="0"/>
              </a:p>
              <a:p>
                <a:r>
                  <a:rPr lang="en-US" altLang="zh-CN" dirty="0"/>
                  <a:t> </a:t>
                </a:r>
                <a:r>
                  <a:rPr lang="en-US" altLang="zh-CN" dirty="0" smtClean="0"/>
                  <a:t>                         </a:t>
                </a:r>
                <a:r>
                  <a:rPr lang="zh-CN" altLang="en-US" dirty="0" smtClean="0"/>
                  <a:t>残波辐射</a:t>
                </a:r>
                <a14:m>
                  <m:oMath xmlns:m="http://schemas.openxmlformats.org/officeDocument/2006/math">
                    <m:r>
                      <a:rPr lang="zh-CN" altLang="en-US"/>
                      <m:t>≤−40</m:t>
                    </m:r>
                    <m:r>
                      <a:rPr lang="zh-CN" altLang="en-US" i="1"/>
                      <m:t>𝑑𝐵</m:t>
                    </m:r>
                  </m:oMath>
                </a14:m>
                <a:endParaRPr lang="en-US" altLang="zh-CN" dirty="0" smtClean="0"/>
              </a:p>
              <a:p>
                <a:r>
                  <a:rPr lang="en-US" altLang="zh-CN" dirty="0"/>
                  <a:t> </a:t>
                </a:r>
                <a:r>
                  <a:rPr lang="en-US" altLang="zh-CN" dirty="0" smtClean="0"/>
                  <a:t>                     2.</a:t>
                </a:r>
                <a:r>
                  <a:rPr lang="zh-CN" altLang="en-US" dirty="0" smtClean="0"/>
                  <a:t>单工无线呼叫系统</a:t>
                </a:r>
                <a:endParaRPr lang="zh-CN" altLang="en-US" dirty="0"/>
              </a:p>
            </p:txBody>
          </p:sp>
        </mc:Choice>
        <mc:Fallback>
          <p:sp>
            <p:nvSpPr>
              <p:cNvPr id="3" name="TextBox 2"/>
              <p:cNvSpPr txBox="1">
                <a:spLocks noRot="1" noChangeAspect="1" noMove="1" noResize="1" noEditPoints="1" noAdjustHandles="1" noChangeArrowheads="1" noChangeShapeType="1" noTextEdit="1"/>
              </p:cNvSpPr>
              <p:nvPr/>
            </p:nvSpPr>
            <p:spPr>
              <a:xfrm>
                <a:off x="611560" y="4725144"/>
                <a:ext cx="7848872" cy="923330"/>
              </a:xfrm>
              <a:prstGeom prst="rect">
                <a:avLst/>
              </a:prstGeom>
              <a:blipFill rotWithShape="1">
                <a:blip r:embed="rId3"/>
                <a:stretch>
                  <a:fillRect l="-621" t="-46711" r="-6677" b="-15132"/>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421645148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TextBox 5" hidden="1"/>
          <p:cNvSpPr txBox="1">
            <a:spLocks noChangeArrowheads="1"/>
          </p:cNvSpPr>
          <p:nvPr/>
        </p:nvSpPr>
        <p:spPr bwMode="auto">
          <a:xfrm>
            <a:off x="1939925" y="1954213"/>
            <a:ext cx="1943100" cy="369887"/>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78" name="矩形 6" hidden="1"/>
          <p:cNvSpPr>
            <a:spLocks noChangeArrowheads="1"/>
          </p:cNvSpPr>
          <p:nvPr/>
        </p:nvSpPr>
        <p:spPr bwMode="auto">
          <a:xfrm>
            <a:off x="1939925" y="3025775"/>
            <a:ext cx="1471613" cy="646113"/>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79" name="矩形 7" hidden="1"/>
          <p:cNvSpPr>
            <a:spLocks noChangeArrowheads="1"/>
          </p:cNvSpPr>
          <p:nvPr/>
        </p:nvSpPr>
        <p:spPr bwMode="auto">
          <a:xfrm>
            <a:off x="2011363" y="4240213"/>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80" name="矩形 8" hidden="1"/>
          <p:cNvSpPr>
            <a:spLocks noChangeArrowheads="1"/>
          </p:cNvSpPr>
          <p:nvPr/>
        </p:nvSpPr>
        <p:spPr bwMode="auto">
          <a:xfrm>
            <a:off x="2011363" y="5526088"/>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cxnSp>
        <p:nvCxnSpPr>
          <p:cNvPr id="20" name="直接连接符 19"/>
          <p:cNvCxnSpPr/>
          <p:nvPr/>
        </p:nvCxnSpPr>
        <p:spPr>
          <a:xfrm>
            <a:off x="0" y="500063"/>
            <a:ext cx="7429500" cy="1587"/>
          </a:xfrm>
          <a:prstGeom prst="line">
            <a:avLst/>
          </a:prstGeom>
          <a:ln w="15875">
            <a:solidFill>
              <a:srgbClr val="00417C"/>
            </a:solidFill>
            <a:prstDash val="dash"/>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30622" y="30079"/>
            <a:ext cx="3461257" cy="461665"/>
          </a:xfrm>
          <a:prstGeom prst="rect">
            <a:avLst/>
          </a:prstGeom>
        </p:spPr>
        <p:txBody>
          <a:bodyPr wrap="square">
            <a:spAutoFit/>
          </a:bodyPr>
          <a:lstStyle/>
          <a:p>
            <a:pPr lvl="0"/>
            <a:r>
              <a:rPr lang="en-US" altLang="zh-CN" sz="2400" dirty="0" smtClean="0">
                <a:latin typeface="华文行楷" pitchFamily="2" charset="-122"/>
                <a:ea typeface="华文行楷" pitchFamily="2" charset="-122"/>
              </a:rPr>
              <a:t>5.</a:t>
            </a:r>
            <a:r>
              <a:rPr lang="zh-CN" altLang="zh-CN" sz="2400" dirty="0">
                <a:latin typeface="华文行楷" pitchFamily="2" charset="-122"/>
                <a:ea typeface="华文行楷" pitchFamily="2" charset="-122"/>
              </a:rPr>
              <a:t>程控滤波器</a:t>
            </a:r>
          </a:p>
        </p:txBody>
      </p:sp>
      <p:sp>
        <p:nvSpPr>
          <p:cNvPr id="9" name="矩形 8"/>
          <p:cNvSpPr/>
          <p:nvPr/>
        </p:nvSpPr>
        <p:spPr>
          <a:xfrm>
            <a:off x="2483768" y="3009726"/>
            <a:ext cx="3647152" cy="923330"/>
          </a:xfrm>
          <a:prstGeom prst="rect">
            <a:avLst/>
          </a:prstGeom>
        </p:spPr>
        <p:txBody>
          <a:bodyPr wrap="none">
            <a:spAutoFit/>
          </a:bodyPr>
          <a:lstStyle/>
          <a:p>
            <a:r>
              <a:rPr lang="zh-CN" altLang="en-US" sz="5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华文行楷" pitchFamily="2" charset="-122"/>
                <a:ea typeface="华文行楷" pitchFamily="2" charset="-122"/>
              </a:rPr>
              <a:t>程控滤波器</a:t>
            </a:r>
            <a:endParaRPr lang="zh-CN" altLang="en-US" sz="5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华文行楷" pitchFamily="2" charset="-122"/>
              <a:ea typeface="华文行楷" pitchFamily="2" charset="-122"/>
            </a:endParaRPr>
          </a:p>
        </p:txBody>
      </p:sp>
      <p:pic>
        <p:nvPicPr>
          <p:cNvPr id="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26413" y="50006"/>
            <a:ext cx="1017587" cy="1011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1403648" y="4077072"/>
            <a:ext cx="6264696" cy="369332"/>
          </a:xfrm>
          <a:prstGeom prst="rect">
            <a:avLst/>
          </a:prstGeom>
          <a:noFill/>
        </p:spPr>
        <p:txBody>
          <a:bodyPr wrap="square" rtlCol="0">
            <a:spAutoFit/>
          </a:bodyPr>
          <a:lstStyle/>
          <a:p>
            <a:pPr algn="ctr"/>
            <a:r>
              <a:rPr lang="en-US" altLang="zh-CN" dirty="0" smtClean="0"/>
              <a:t>2007</a:t>
            </a:r>
            <a:r>
              <a:rPr lang="zh-CN" altLang="en-US" dirty="0" smtClean="0"/>
              <a:t>年全国大学生电子设计竞赛</a:t>
            </a:r>
            <a:r>
              <a:rPr lang="en-US" altLang="zh-CN" dirty="0" smtClean="0"/>
              <a:t>D</a:t>
            </a:r>
            <a:r>
              <a:rPr lang="zh-CN" altLang="en-US" dirty="0" smtClean="0"/>
              <a:t>题</a:t>
            </a:r>
            <a:endParaRPr lang="zh-CN" altLang="en-US" dirty="0"/>
          </a:p>
        </p:txBody>
      </p:sp>
    </p:spTree>
    <p:extLst>
      <p:ext uri="{BB962C8B-B14F-4D97-AF65-F5344CB8AC3E}">
        <p14:creationId xmlns:p14="http://schemas.microsoft.com/office/powerpoint/2010/main" val="3298725123"/>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TextBox 5" hidden="1"/>
          <p:cNvSpPr txBox="1">
            <a:spLocks noChangeArrowheads="1"/>
          </p:cNvSpPr>
          <p:nvPr/>
        </p:nvSpPr>
        <p:spPr bwMode="auto">
          <a:xfrm>
            <a:off x="1939925" y="1954213"/>
            <a:ext cx="1943100" cy="369887"/>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78" name="矩形 6" hidden="1"/>
          <p:cNvSpPr>
            <a:spLocks noChangeArrowheads="1"/>
          </p:cNvSpPr>
          <p:nvPr/>
        </p:nvSpPr>
        <p:spPr bwMode="auto">
          <a:xfrm>
            <a:off x="1939925" y="3025775"/>
            <a:ext cx="1471613" cy="646113"/>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79" name="矩形 7" hidden="1"/>
          <p:cNvSpPr>
            <a:spLocks noChangeArrowheads="1"/>
          </p:cNvSpPr>
          <p:nvPr/>
        </p:nvSpPr>
        <p:spPr bwMode="auto">
          <a:xfrm>
            <a:off x="2011363" y="4240213"/>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80" name="矩形 8" hidden="1"/>
          <p:cNvSpPr>
            <a:spLocks noChangeArrowheads="1"/>
          </p:cNvSpPr>
          <p:nvPr/>
        </p:nvSpPr>
        <p:spPr bwMode="auto">
          <a:xfrm>
            <a:off x="2011363" y="5526088"/>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cxnSp>
        <p:nvCxnSpPr>
          <p:cNvPr id="20" name="直接连接符 19"/>
          <p:cNvCxnSpPr/>
          <p:nvPr/>
        </p:nvCxnSpPr>
        <p:spPr>
          <a:xfrm>
            <a:off x="0" y="500063"/>
            <a:ext cx="7429500" cy="1587"/>
          </a:xfrm>
          <a:prstGeom prst="line">
            <a:avLst/>
          </a:prstGeom>
          <a:ln w="15875">
            <a:solidFill>
              <a:srgbClr val="00417C"/>
            </a:solidFill>
            <a:prstDash val="dash"/>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30622" y="30079"/>
            <a:ext cx="3461257" cy="461665"/>
          </a:xfrm>
          <a:prstGeom prst="rect">
            <a:avLst/>
          </a:prstGeom>
        </p:spPr>
        <p:txBody>
          <a:bodyPr wrap="square">
            <a:spAutoFit/>
          </a:bodyPr>
          <a:lstStyle/>
          <a:p>
            <a:pPr lvl="0"/>
            <a:r>
              <a:rPr lang="en-US" altLang="zh-CN" sz="2400" dirty="0" smtClean="0">
                <a:latin typeface="华文行楷" pitchFamily="2" charset="-122"/>
                <a:ea typeface="华文行楷" pitchFamily="2" charset="-122"/>
              </a:rPr>
              <a:t>5.</a:t>
            </a:r>
            <a:r>
              <a:rPr lang="zh-CN" altLang="zh-CN" sz="2400" dirty="0">
                <a:latin typeface="华文行楷" pitchFamily="2" charset="-122"/>
                <a:ea typeface="华文行楷" pitchFamily="2" charset="-122"/>
              </a:rPr>
              <a:t>程控滤波器</a:t>
            </a:r>
          </a:p>
        </p:txBody>
      </p:sp>
      <p:sp>
        <p:nvSpPr>
          <p:cNvPr id="3" name="矩形 2"/>
          <p:cNvSpPr/>
          <p:nvPr/>
        </p:nvSpPr>
        <p:spPr>
          <a:xfrm>
            <a:off x="30622" y="980728"/>
            <a:ext cx="8892480" cy="923330"/>
          </a:xfrm>
          <a:prstGeom prst="rect">
            <a:avLst/>
          </a:prstGeom>
        </p:spPr>
        <p:txBody>
          <a:bodyPr wrap="square">
            <a:spAutoFit/>
          </a:bodyPr>
          <a:lstStyle/>
          <a:p>
            <a:r>
              <a:rPr lang="zh-CN" altLang="zh-CN" b="1" dirty="0"/>
              <a:t>一、任务 </a:t>
            </a:r>
          </a:p>
          <a:p>
            <a:r>
              <a:rPr lang="en-US" altLang="zh-CN" dirty="0" smtClean="0"/>
              <a:t>        </a:t>
            </a:r>
            <a:r>
              <a:rPr lang="zh-CN" altLang="zh-CN" dirty="0" smtClean="0"/>
              <a:t>设计</a:t>
            </a:r>
            <a:r>
              <a:rPr lang="zh-CN" altLang="zh-CN" dirty="0"/>
              <a:t>并制作程控滤波器，其组成如图</a:t>
            </a:r>
            <a:r>
              <a:rPr lang="en-US" altLang="zh-CN" dirty="0"/>
              <a:t>1</a:t>
            </a:r>
            <a:r>
              <a:rPr lang="zh-CN" altLang="zh-CN" dirty="0"/>
              <a:t>所示。放大器增益可设置；低通或高通滤波器通带、截止频率等参数可设置。</a:t>
            </a: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465031147"/>
              </p:ext>
            </p:extLst>
          </p:nvPr>
        </p:nvGraphicFramePr>
        <p:xfrm>
          <a:off x="1403648" y="2060848"/>
          <a:ext cx="5245616" cy="1584176"/>
        </p:xfrm>
        <a:graphic>
          <a:graphicData uri="http://schemas.openxmlformats.org/presentationml/2006/ole">
            <mc:AlternateContent xmlns:mc="http://schemas.openxmlformats.org/markup-compatibility/2006">
              <mc:Choice xmlns:v="urn:schemas-microsoft-com:vml" Requires="v">
                <p:oleObj spid="_x0000_s41085" r:id="rId3" imgW="6002799" imgH="1814025" progId="Visio.Drawing.11">
                  <p:embed/>
                </p:oleObj>
              </mc:Choice>
              <mc:Fallback>
                <p:oleObj r:id="rId3" imgW="6002799" imgH="1814025" progId="Visio.Drawing.11">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03648" y="2060848"/>
                        <a:ext cx="5245616" cy="1584176"/>
                      </a:xfrm>
                      <a:prstGeom prst="rect">
                        <a:avLst/>
                      </a:prstGeom>
                      <a:noFill/>
                    </p:spPr>
                  </p:pic>
                </p:oleObj>
              </mc:Fallback>
            </mc:AlternateContent>
          </a:graphicData>
        </a:graphic>
      </p:graphicFrame>
      <p:sp>
        <p:nvSpPr>
          <p:cNvPr id="6" name="矩形 5"/>
          <p:cNvSpPr/>
          <p:nvPr/>
        </p:nvSpPr>
        <p:spPr>
          <a:xfrm>
            <a:off x="36512" y="2708920"/>
            <a:ext cx="9144000" cy="4193520"/>
          </a:xfrm>
          <a:prstGeom prst="rect">
            <a:avLst/>
          </a:prstGeom>
        </p:spPr>
        <p:txBody>
          <a:bodyPr wrap="square">
            <a:spAutoFit/>
          </a:bodyPr>
          <a:lstStyle/>
          <a:p>
            <a:pPr>
              <a:lnSpc>
                <a:spcPct val="150000"/>
              </a:lnSpc>
            </a:pPr>
            <a:r>
              <a:rPr lang="zh-CN" altLang="zh-CN" b="1" dirty="0"/>
              <a:t>二、要求</a:t>
            </a:r>
          </a:p>
          <a:p>
            <a:pPr>
              <a:lnSpc>
                <a:spcPct val="150000"/>
              </a:lnSpc>
            </a:pPr>
            <a:r>
              <a:rPr lang="en-US" altLang="zh-CN" b="1" dirty="0"/>
              <a:t>1. </a:t>
            </a:r>
            <a:r>
              <a:rPr lang="zh-CN" altLang="zh-CN" b="1" dirty="0"/>
              <a:t>基本要求</a:t>
            </a:r>
            <a:endParaRPr lang="zh-CN" altLang="zh-CN" dirty="0"/>
          </a:p>
          <a:p>
            <a:pPr>
              <a:lnSpc>
                <a:spcPct val="150000"/>
              </a:lnSpc>
            </a:pPr>
            <a:r>
              <a:rPr lang="zh-CN" altLang="zh-CN" dirty="0"/>
              <a:t>（</a:t>
            </a:r>
            <a:r>
              <a:rPr lang="en-US" altLang="zh-CN" dirty="0"/>
              <a:t>1</a:t>
            </a:r>
            <a:r>
              <a:rPr lang="zh-CN" altLang="zh-CN" dirty="0"/>
              <a:t>）放大器输入正弦信号电压振幅为</a:t>
            </a:r>
            <a:r>
              <a:rPr lang="en-US" altLang="zh-CN" dirty="0"/>
              <a:t>10mV</a:t>
            </a:r>
            <a:r>
              <a:rPr lang="zh-CN" altLang="zh-CN" dirty="0"/>
              <a:t>，电压增益为</a:t>
            </a:r>
            <a:r>
              <a:rPr lang="en-US" altLang="zh-CN" dirty="0"/>
              <a:t>40dB</a:t>
            </a:r>
            <a:r>
              <a:rPr lang="zh-CN" altLang="zh-CN" dirty="0"/>
              <a:t>，增益</a:t>
            </a:r>
            <a:r>
              <a:rPr lang="en-US" altLang="zh-CN" dirty="0"/>
              <a:t>10dB</a:t>
            </a:r>
            <a:r>
              <a:rPr lang="zh-CN" altLang="zh-CN" dirty="0"/>
              <a:t>步进可调，通频带为</a:t>
            </a:r>
            <a:r>
              <a:rPr lang="en-US" altLang="zh-CN" dirty="0"/>
              <a:t>100Hz</a:t>
            </a:r>
            <a:r>
              <a:rPr lang="zh-CN" altLang="zh-CN" dirty="0"/>
              <a:t>～</a:t>
            </a:r>
            <a:r>
              <a:rPr lang="en-US" altLang="zh-CN" dirty="0"/>
              <a:t>40kHz</a:t>
            </a:r>
            <a:r>
              <a:rPr lang="zh-CN" altLang="zh-CN" dirty="0"/>
              <a:t>，放大器输出电压无明显失真。</a:t>
            </a:r>
          </a:p>
          <a:p>
            <a:pPr>
              <a:lnSpc>
                <a:spcPct val="150000"/>
              </a:lnSpc>
            </a:pPr>
            <a:r>
              <a:rPr lang="zh-CN" altLang="zh-CN" dirty="0"/>
              <a:t>（</a:t>
            </a:r>
            <a:r>
              <a:rPr lang="en-US" altLang="zh-CN" dirty="0"/>
              <a:t>2</a:t>
            </a:r>
            <a:r>
              <a:rPr lang="zh-CN" altLang="zh-CN" dirty="0"/>
              <a:t>）滤波器可设置为低通滤波器，其</a:t>
            </a:r>
            <a:r>
              <a:rPr lang="en-US" altLang="zh-CN" dirty="0"/>
              <a:t>-3dB</a:t>
            </a:r>
            <a:r>
              <a:rPr lang="zh-CN" altLang="zh-CN" dirty="0"/>
              <a:t>截止频率</a:t>
            </a:r>
            <a:r>
              <a:rPr lang="en-US" altLang="zh-CN" i="1" dirty="0"/>
              <a:t>f</a:t>
            </a:r>
            <a:r>
              <a:rPr lang="en-US" altLang="zh-CN" i="1" baseline="-25000" dirty="0"/>
              <a:t>c</a:t>
            </a:r>
            <a:r>
              <a:rPr lang="zh-CN" altLang="zh-CN" dirty="0"/>
              <a:t>在</a:t>
            </a:r>
            <a:r>
              <a:rPr lang="en-US" altLang="zh-CN" dirty="0"/>
              <a:t>1kHz</a:t>
            </a:r>
            <a:r>
              <a:rPr lang="zh-CN" altLang="zh-CN" dirty="0"/>
              <a:t>～</a:t>
            </a:r>
            <a:r>
              <a:rPr lang="en-US" altLang="zh-CN" dirty="0"/>
              <a:t>20kHz</a:t>
            </a:r>
            <a:r>
              <a:rPr lang="zh-CN" altLang="zh-CN" dirty="0"/>
              <a:t>范围内可调，调节的频率步进为</a:t>
            </a:r>
            <a:r>
              <a:rPr lang="en-US" altLang="zh-CN" dirty="0"/>
              <a:t>1kHz</a:t>
            </a:r>
            <a:r>
              <a:rPr lang="zh-CN" altLang="zh-CN" dirty="0"/>
              <a:t>，</a:t>
            </a:r>
            <a:r>
              <a:rPr lang="en-US" altLang="zh-CN" dirty="0"/>
              <a:t>2</a:t>
            </a:r>
            <a:r>
              <a:rPr lang="en-US" altLang="zh-CN" i="1" dirty="0"/>
              <a:t>f</a:t>
            </a:r>
            <a:r>
              <a:rPr lang="en-US" altLang="zh-CN" i="1" baseline="-25000" dirty="0"/>
              <a:t>c</a:t>
            </a:r>
            <a:r>
              <a:rPr lang="zh-CN" altLang="zh-CN" dirty="0"/>
              <a:t>处放大器与滤波器的总电压增益不大于</a:t>
            </a:r>
            <a:r>
              <a:rPr lang="en-US" altLang="zh-CN" dirty="0"/>
              <a:t>30dB, </a:t>
            </a:r>
            <a:r>
              <a:rPr lang="en-US" altLang="zh-CN" i="1" dirty="0"/>
              <a:t>R</a:t>
            </a:r>
            <a:r>
              <a:rPr lang="en-US" altLang="zh-CN" baseline="-25000" dirty="0"/>
              <a:t>L</a:t>
            </a:r>
            <a:r>
              <a:rPr lang="en-US" altLang="zh-CN" dirty="0"/>
              <a:t>=1k</a:t>
            </a:r>
            <a:r>
              <a:rPr lang="en-US" altLang="zh-CN" dirty="0">
                <a:sym typeface="Symbol"/>
              </a:rPr>
              <a:t></a:t>
            </a:r>
            <a:r>
              <a:rPr lang="zh-CN" altLang="zh-CN" dirty="0"/>
              <a:t>。</a:t>
            </a:r>
          </a:p>
          <a:p>
            <a:pPr>
              <a:lnSpc>
                <a:spcPct val="150000"/>
              </a:lnSpc>
            </a:pPr>
            <a:r>
              <a:rPr lang="zh-CN" altLang="zh-CN" dirty="0"/>
              <a:t>（</a:t>
            </a:r>
            <a:r>
              <a:rPr lang="en-US" altLang="zh-CN" dirty="0"/>
              <a:t>3</a:t>
            </a:r>
            <a:r>
              <a:rPr lang="zh-CN" altLang="zh-CN" dirty="0"/>
              <a:t>）滤波器可设置为高通滤波器，其</a:t>
            </a:r>
            <a:r>
              <a:rPr lang="en-US" altLang="zh-CN" dirty="0"/>
              <a:t>-3dB</a:t>
            </a:r>
            <a:r>
              <a:rPr lang="zh-CN" altLang="zh-CN" dirty="0"/>
              <a:t>截止频率</a:t>
            </a:r>
            <a:r>
              <a:rPr lang="en-US" altLang="zh-CN" i="1" dirty="0"/>
              <a:t>f</a:t>
            </a:r>
            <a:r>
              <a:rPr lang="en-US" altLang="zh-CN" i="1" baseline="-25000" dirty="0"/>
              <a:t>c</a:t>
            </a:r>
            <a:r>
              <a:rPr lang="zh-CN" altLang="zh-CN" dirty="0"/>
              <a:t>在</a:t>
            </a:r>
            <a:r>
              <a:rPr lang="en-US" altLang="zh-CN" dirty="0"/>
              <a:t>1kHz</a:t>
            </a:r>
            <a:r>
              <a:rPr lang="zh-CN" altLang="zh-CN" dirty="0"/>
              <a:t>～</a:t>
            </a:r>
            <a:r>
              <a:rPr lang="en-US" altLang="zh-CN" dirty="0"/>
              <a:t>20kHz</a:t>
            </a:r>
            <a:r>
              <a:rPr lang="zh-CN" altLang="zh-CN" dirty="0"/>
              <a:t>范围内可调，调节的频率步进为</a:t>
            </a:r>
            <a:r>
              <a:rPr lang="en-US" altLang="zh-CN" dirty="0"/>
              <a:t>1kHz</a:t>
            </a:r>
            <a:r>
              <a:rPr lang="zh-CN" altLang="zh-CN" dirty="0"/>
              <a:t>，</a:t>
            </a:r>
            <a:r>
              <a:rPr lang="en-US" altLang="zh-CN" dirty="0"/>
              <a:t>0.5</a:t>
            </a:r>
            <a:r>
              <a:rPr lang="en-US" altLang="zh-CN" i="1" dirty="0"/>
              <a:t>f</a:t>
            </a:r>
            <a:r>
              <a:rPr lang="en-US" altLang="zh-CN" i="1" baseline="-25000" dirty="0"/>
              <a:t>c</a:t>
            </a:r>
            <a:r>
              <a:rPr lang="zh-CN" altLang="zh-CN" dirty="0"/>
              <a:t>处放大器与滤波器的总电压增益不大于</a:t>
            </a:r>
            <a:r>
              <a:rPr lang="en-US" altLang="zh-CN" dirty="0"/>
              <a:t>30dB, </a:t>
            </a:r>
            <a:r>
              <a:rPr lang="en-US" altLang="zh-CN" i="1" dirty="0"/>
              <a:t>R</a:t>
            </a:r>
            <a:r>
              <a:rPr lang="en-US" altLang="zh-CN" baseline="-25000" dirty="0"/>
              <a:t>L</a:t>
            </a:r>
            <a:r>
              <a:rPr lang="en-US" altLang="zh-CN" dirty="0"/>
              <a:t>=1k</a:t>
            </a:r>
            <a:r>
              <a:rPr lang="en-US" altLang="zh-CN" dirty="0">
                <a:sym typeface="Symbol"/>
              </a:rPr>
              <a:t></a:t>
            </a:r>
            <a:r>
              <a:rPr lang="zh-CN" altLang="zh-CN" dirty="0"/>
              <a:t>。</a:t>
            </a:r>
          </a:p>
          <a:p>
            <a:pPr>
              <a:lnSpc>
                <a:spcPct val="150000"/>
              </a:lnSpc>
            </a:pPr>
            <a:r>
              <a:rPr lang="zh-CN" altLang="zh-CN" dirty="0"/>
              <a:t>（</a:t>
            </a:r>
            <a:r>
              <a:rPr lang="en-US" altLang="zh-CN" dirty="0"/>
              <a:t>4</a:t>
            </a:r>
            <a:r>
              <a:rPr lang="zh-CN" altLang="zh-CN" dirty="0"/>
              <a:t>）电压增益与截止频率的误差均不大于</a:t>
            </a:r>
            <a:r>
              <a:rPr lang="en-US" altLang="zh-CN" dirty="0"/>
              <a:t>10%</a:t>
            </a:r>
            <a:r>
              <a:rPr lang="zh-CN" altLang="zh-CN" dirty="0"/>
              <a:t>。</a:t>
            </a:r>
          </a:p>
          <a:p>
            <a:pPr>
              <a:lnSpc>
                <a:spcPct val="150000"/>
              </a:lnSpc>
            </a:pPr>
            <a:r>
              <a:rPr lang="zh-CN" altLang="zh-CN" dirty="0"/>
              <a:t>（</a:t>
            </a:r>
            <a:r>
              <a:rPr lang="en-US" altLang="zh-CN" dirty="0"/>
              <a:t>5</a:t>
            </a:r>
            <a:r>
              <a:rPr lang="zh-CN" altLang="zh-CN" dirty="0"/>
              <a:t>）有设置参数显示功能。</a:t>
            </a:r>
          </a:p>
        </p:txBody>
      </p:sp>
      <p:pic>
        <p:nvPicPr>
          <p:cNvPr id="13"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126413" y="50006"/>
            <a:ext cx="1017587" cy="1011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31417013"/>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TextBox 5" hidden="1"/>
          <p:cNvSpPr txBox="1">
            <a:spLocks noChangeArrowheads="1"/>
          </p:cNvSpPr>
          <p:nvPr/>
        </p:nvSpPr>
        <p:spPr bwMode="auto">
          <a:xfrm>
            <a:off x="1939925" y="1954213"/>
            <a:ext cx="1943100" cy="369887"/>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78" name="矩形 6" hidden="1"/>
          <p:cNvSpPr>
            <a:spLocks noChangeArrowheads="1"/>
          </p:cNvSpPr>
          <p:nvPr/>
        </p:nvSpPr>
        <p:spPr bwMode="auto">
          <a:xfrm>
            <a:off x="1939925" y="3025775"/>
            <a:ext cx="1471613" cy="646113"/>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79" name="矩形 7" hidden="1"/>
          <p:cNvSpPr>
            <a:spLocks noChangeArrowheads="1"/>
          </p:cNvSpPr>
          <p:nvPr/>
        </p:nvSpPr>
        <p:spPr bwMode="auto">
          <a:xfrm>
            <a:off x="2011363" y="4240213"/>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80" name="矩形 8" hidden="1"/>
          <p:cNvSpPr>
            <a:spLocks noChangeArrowheads="1"/>
          </p:cNvSpPr>
          <p:nvPr/>
        </p:nvSpPr>
        <p:spPr bwMode="auto">
          <a:xfrm>
            <a:off x="2011363" y="5526088"/>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cxnSp>
        <p:nvCxnSpPr>
          <p:cNvPr id="20" name="直接连接符 19"/>
          <p:cNvCxnSpPr/>
          <p:nvPr/>
        </p:nvCxnSpPr>
        <p:spPr>
          <a:xfrm>
            <a:off x="0" y="500063"/>
            <a:ext cx="7429500" cy="1587"/>
          </a:xfrm>
          <a:prstGeom prst="line">
            <a:avLst/>
          </a:prstGeom>
          <a:ln w="15875">
            <a:solidFill>
              <a:srgbClr val="00417C"/>
            </a:solidFill>
            <a:prstDash val="dash"/>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30622" y="30079"/>
            <a:ext cx="3461257" cy="461665"/>
          </a:xfrm>
          <a:prstGeom prst="rect">
            <a:avLst/>
          </a:prstGeom>
        </p:spPr>
        <p:txBody>
          <a:bodyPr wrap="square">
            <a:spAutoFit/>
          </a:bodyPr>
          <a:lstStyle/>
          <a:p>
            <a:pPr lvl="0"/>
            <a:r>
              <a:rPr lang="en-US" altLang="zh-CN" sz="2400" dirty="0" smtClean="0">
                <a:latin typeface="华文行楷" pitchFamily="2" charset="-122"/>
                <a:ea typeface="华文行楷" pitchFamily="2" charset="-122"/>
              </a:rPr>
              <a:t>5.</a:t>
            </a:r>
            <a:r>
              <a:rPr lang="zh-CN" altLang="zh-CN" sz="2400" dirty="0">
                <a:latin typeface="华文行楷" pitchFamily="2" charset="-122"/>
                <a:ea typeface="华文行楷" pitchFamily="2" charset="-122"/>
              </a:rPr>
              <a:t>程控滤波器</a:t>
            </a:r>
          </a:p>
        </p:txBody>
      </p:sp>
      <p:sp>
        <p:nvSpPr>
          <p:cNvPr id="3" name="矩形 2"/>
          <p:cNvSpPr/>
          <p:nvPr/>
        </p:nvSpPr>
        <p:spPr>
          <a:xfrm>
            <a:off x="161175" y="476672"/>
            <a:ext cx="8731305" cy="3362524"/>
          </a:xfrm>
          <a:prstGeom prst="rect">
            <a:avLst/>
          </a:prstGeom>
        </p:spPr>
        <p:txBody>
          <a:bodyPr wrap="square">
            <a:spAutoFit/>
          </a:bodyPr>
          <a:lstStyle/>
          <a:p>
            <a:pPr>
              <a:lnSpc>
                <a:spcPct val="150000"/>
              </a:lnSpc>
            </a:pPr>
            <a:r>
              <a:rPr lang="en-US" altLang="zh-CN" b="1" dirty="0"/>
              <a:t>2. </a:t>
            </a:r>
            <a:r>
              <a:rPr lang="zh-CN" altLang="zh-CN" b="1" dirty="0"/>
              <a:t>发挥部分</a:t>
            </a:r>
            <a:endParaRPr lang="zh-CN" altLang="zh-CN" dirty="0"/>
          </a:p>
          <a:p>
            <a:pPr>
              <a:lnSpc>
                <a:spcPct val="150000"/>
              </a:lnSpc>
            </a:pPr>
            <a:r>
              <a:rPr lang="zh-CN" altLang="zh-CN" dirty="0"/>
              <a:t>（</a:t>
            </a:r>
            <a:r>
              <a:rPr lang="en-US" altLang="zh-CN" dirty="0"/>
              <a:t>1</a:t>
            </a:r>
            <a:r>
              <a:rPr lang="zh-CN" altLang="zh-CN" dirty="0"/>
              <a:t>）放大器电压增益为</a:t>
            </a:r>
            <a:r>
              <a:rPr lang="en-US" altLang="zh-CN" dirty="0"/>
              <a:t>60dB</a:t>
            </a:r>
            <a:r>
              <a:rPr lang="zh-CN" altLang="zh-CN" dirty="0"/>
              <a:t>，输入信号电压振幅为</a:t>
            </a:r>
            <a:r>
              <a:rPr lang="en-US" altLang="zh-CN" dirty="0"/>
              <a:t>10mV</a:t>
            </a:r>
            <a:r>
              <a:rPr lang="zh-CN" altLang="zh-CN" dirty="0"/>
              <a:t>；增益</a:t>
            </a:r>
            <a:r>
              <a:rPr lang="en-US" altLang="zh-CN" dirty="0"/>
              <a:t>10dB</a:t>
            </a:r>
            <a:r>
              <a:rPr lang="zh-CN" altLang="zh-CN" dirty="0"/>
              <a:t>步进可调，电压增益误差不大于</a:t>
            </a:r>
            <a:r>
              <a:rPr lang="en-US" altLang="zh-CN" dirty="0"/>
              <a:t>5%</a:t>
            </a:r>
            <a:r>
              <a:rPr lang="zh-CN" altLang="zh-CN" dirty="0"/>
              <a:t>。</a:t>
            </a:r>
          </a:p>
          <a:p>
            <a:pPr>
              <a:lnSpc>
                <a:spcPct val="150000"/>
              </a:lnSpc>
            </a:pPr>
            <a:r>
              <a:rPr lang="zh-CN" altLang="zh-CN" dirty="0"/>
              <a:t>（</a:t>
            </a:r>
            <a:r>
              <a:rPr lang="en-US" altLang="zh-CN" dirty="0"/>
              <a:t>2</a:t>
            </a:r>
            <a:r>
              <a:rPr lang="zh-CN" altLang="zh-CN" dirty="0"/>
              <a:t>）制作一个四阶椭圆型低通滤波器，带内起伏≤</a:t>
            </a:r>
            <a:r>
              <a:rPr lang="en-US" altLang="zh-CN" dirty="0"/>
              <a:t>1dB</a:t>
            </a:r>
            <a:r>
              <a:rPr lang="zh-CN" altLang="zh-CN" dirty="0"/>
              <a:t>，</a:t>
            </a:r>
            <a:r>
              <a:rPr lang="en-US" altLang="zh-CN" dirty="0"/>
              <a:t>-3dB</a:t>
            </a:r>
            <a:r>
              <a:rPr lang="zh-CN" altLang="zh-CN" dirty="0"/>
              <a:t>通带为</a:t>
            </a:r>
            <a:r>
              <a:rPr lang="en-US" altLang="zh-CN" dirty="0"/>
              <a:t>50kHz</a:t>
            </a:r>
            <a:r>
              <a:rPr lang="zh-CN" altLang="zh-CN" dirty="0"/>
              <a:t>，要求放大器与低通滤波器在</a:t>
            </a:r>
            <a:r>
              <a:rPr lang="en-US" altLang="zh-CN" dirty="0"/>
              <a:t>200kHz</a:t>
            </a:r>
            <a:r>
              <a:rPr lang="zh-CN" altLang="zh-CN" dirty="0"/>
              <a:t>处的总电压增益小于</a:t>
            </a:r>
            <a:r>
              <a:rPr lang="en-US" altLang="zh-CN" dirty="0"/>
              <a:t>5dB</a:t>
            </a:r>
            <a:r>
              <a:rPr lang="zh-CN" altLang="zh-CN" dirty="0"/>
              <a:t>，</a:t>
            </a:r>
            <a:r>
              <a:rPr lang="en-US" altLang="zh-CN" dirty="0"/>
              <a:t>-3dB</a:t>
            </a:r>
            <a:r>
              <a:rPr lang="zh-CN" altLang="zh-CN" dirty="0"/>
              <a:t>通带误差不大于</a:t>
            </a:r>
            <a:r>
              <a:rPr lang="en-US" altLang="zh-CN" dirty="0"/>
              <a:t>5%</a:t>
            </a:r>
            <a:r>
              <a:rPr lang="zh-CN" altLang="zh-CN" dirty="0"/>
              <a:t>。</a:t>
            </a:r>
          </a:p>
          <a:p>
            <a:pPr>
              <a:lnSpc>
                <a:spcPct val="150000"/>
              </a:lnSpc>
            </a:pPr>
            <a:r>
              <a:rPr lang="zh-CN" altLang="zh-CN" dirty="0"/>
              <a:t>（</a:t>
            </a:r>
            <a:r>
              <a:rPr lang="en-US" altLang="zh-CN" dirty="0"/>
              <a:t>3</a:t>
            </a:r>
            <a:r>
              <a:rPr lang="zh-CN" altLang="zh-CN" dirty="0"/>
              <a:t>）制作一个简易幅频特性测试仪，其扫频输出信号的频率变化范围是</a:t>
            </a:r>
            <a:r>
              <a:rPr lang="en-US" altLang="zh-CN" dirty="0"/>
              <a:t>100Hz</a:t>
            </a:r>
            <a:r>
              <a:rPr lang="zh-CN" altLang="zh-CN" dirty="0"/>
              <a:t>～</a:t>
            </a:r>
            <a:r>
              <a:rPr lang="en-US" altLang="zh-CN" dirty="0"/>
              <a:t>200kHz</a:t>
            </a:r>
            <a:r>
              <a:rPr lang="zh-CN" altLang="zh-CN" dirty="0"/>
              <a:t>，频率步进</a:t>
            </a:r>
            <a:r>
              <a:rPr lang="en-US" altLang="zh-CN" dirty="0"/>
              <a:t>10kHz</a:t>
            </a:r>
            <a:r>
              <a:rPr lang="zh-CN" altLang="zh-CN" dirty="0"/>
              <a:t>。</a:t>
            </a:r>
          </a:p>
          <a:p>
            <a:pPr>
              <a:lnSpc>
                <a:spcPct val="150000"/>
              </a:lnSpc>
            </a:pPr>
            <a:r>
              <a:rPr lang="zh-CN" altLang="zh-CN" dirty="0"/>
              <a:t>（</a:t>
            </a:r>
            <a:r>
              <a:rPr lang="en-US" altLang="zh-CN" dirty="0"/>
              <a:t>4</a:t>
            </a:r>
            <a:r>
              <a:rPr lang="zh-CN" altLang="zh-CN" dirty="0"/>
              <a:t>）其他。</a:t>
            </a:r>
          </a:p>
        </p:txBody>
      </p:sp>
      <p:sp>
        <p:nvSpPr>
          <p:cNvPr id="4" name="矩形 3"/>
          <p:cNvSpPr/>
          <p:nvPr/>
        </p:nvSpPr>
        <p:spPr>
          <a:xfrm>
            <a:off x="323528" y="3861048"/>
            <a:ext cx="1107996" cy="369332"/>
          </a:xfrm>
          <a:prstGeom prst="rect">
            <a:avLst/>
          </a:prstGeom>
        </p:spPr>
        <p:txBody>
          <a:bodyPr wrap="none">
            <a:spAutoFit/>
          </a:bodyPr>
          <a:lstStyle/>
          <a:p>
            <a:r>
              <a:rPr lang="zh-CN" altLang="zh-CN" b="1" dirty="0"/>
              <a:t>方案论证</a:t>
            </a:r>
            <a:endParaRPr lang="zh-CN" altLang="en-US" b="1" dirty="0"/>
          </a:p>
        </p:txBody>
      </p:sp>
      <p:pic>
        <p:nvPicPr>
          <p:cNvPr id="4198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96199" y="4221088"/>
            <a:ext cx="5147801" cy="2421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168" name="矩形 7167"/>
          <p:cNvSpPr/>
          <p:nvPr/>
        </p:nvSpPr>
        <p:spPr>
          <a:xfrm>
            <a:off x="179512" y="4305870"/>
            <a:ext cx="4572000" cy="923330"/>
          </a:xfrm>
          <a:prstGeom prst="rect">
            <a:avLst/>
          </a:prstGeom>
        </p:spPr>
        <p:txBody>
          <a:bodyPr wrap="square">
            <a:spAutoFit/>
          </a:bodyPr>
          <a:lstStyle/>
          <a:p>
            <a:r>
              <a:rPr lang="en-US" altLang="zh-CN" dirty="0" smtClean="0"/>
              <a:t>       </a:t>
            </a:r>
            <a:r>
              <a:rPr lang="zh-CN" altLang="zh-CN" dirty="0" smtClean="0"/>
              <a:t>系统</a:t>
            </a:r>
            <a:r>
              <a:rPr lang="zh-CN" altLang="zh-CN" dirty="0"/>
              <a:t>由可控增益放大器、程控滤波器、椭圆滤波器、幅频特性和</a:t>
            </a:r>
            <a:r>
              <a:rPr lang="en-US" altLang="zh-CN" dirty="0" smtClean="0"/>
              <a:t>MCU</a:t>
            </a:r>
            <a:r>
              <a:rPr lang="zh-CN" altLang="zh-CN" dirty="0" smtClean="0"/>
              <a:t>控制</a:t>
            </a:r>
            <a:r>
              <a:rPr lang="zh-CN" altLang="zh-CN" dirty="0"/>
              <a:t>模块五个部分</a:t>
            </a:r>
            <a:r>
              <a:rPr lang="zh-CN" altLang="zh-CN" dirty="0" smtClean="0"/>
              <a:t>构成</a:t>
            </a:r>
            <a:endParaRPr lang="zh-CN" altLang="zh-CN" dirty="0"/>
          </a:p>
        </p:txBody>
      </p:sp>
      <p:pic>
        <p:nvPicPr>
          <p:cNvPr id="1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26413" y="50006"/>
            <a:ext cx="1017587" cy="1011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31417013"/>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TextBox 5" hidden="1"/>
          <p:cNvSpPr txBox="1">
            <a:spLocks noChangeArrowheads="1"/>
          </p:cNvSpPr>
          <p:nvPr/>
        </p:nvSpPr>
        <p:spPr bwMode="auto">
          <a:xfrm>
            <a:off x="1939925" y="1954213"/>
            <a:ext cx="1943100" cy="369887"/>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78" name="矩形 6" hidden="1"/>
          <p:cNvSpPr>
            <a:spLocks noChangeArrowheads="1"/>
          </p:cNvSpPr>
          <p:nvPr/>
        </p:nvSpPr>
        <p:spPr bwMode="auto">
          <a:xfrm>
            <a:off x="1939925" y="3025775"/>
            <a:ext cx="1471613" cy="646113"/>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79" name="矩形 7" hidden="1"/>
          <p:cNvSpPr>
            <a:spLocks noChangeArrowheads="1"/>
          </p:cNvSpPr>
          <p:nvPr/>
        </p:nvSpPr>
        <p:spPr bwMode="auto">
          <a:xfrm>
            <a:off x="2011363" y="4240213"/>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80" name="矩形 8" hidden="1"/>
          <p:cNvSpPr>
            <a:spLocks noChangeArrowheads="1"/>
          </p:cNvSpPr>
          <p:nvPr/>
        </p:nvSpPr>
        <p:spPr bwMode="auto">
          <a:xfrm>
            <a:off x="2011363" y="5526088"/>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cxnSp>
        <p:nvCxnSpPr>
          <p:cNvPr id="20" name="直接连接符 19"/>
          <p:cNvCxnSpPr/>
          <p:nvPr/>
        </p:nvCxnSpPr>
        <p:spPr>
          <a:xfrm>
            <a:off x="0" y="500063"/>
            <a:ext cx="7429500" cy="1587"/>
          </a:xfrm>
          <a:prstGeom prst="line">
            <a:avLst/>
          </a:prstGeom>
          <a:ln w="15875">
            <a:solidFill>
              <a:srgbClr val="00417C"/>
            </a:solidFill>
            <a:prstDash val="dash"/>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30622" y="30079"/>
            <a:ext cx="3461257" cy="461665"/>
          </a:xfrm>
          <a:prstGeom prst="rect">
            <a:avLst/>
          </a:prstGeom>
        </p:spPr>
        <p:txBody>
          <a:bodyPr wrap="square">
            <a:spAutoFit/>
          </a:bodyPr>
          <a:lstStyle/>
          <a:p>
            <a:pPr lvl="0"/>
            <a:r>
              <a:rPr lang="en-US" altLang="zh-CN" sz="2400" dirty="0" smtClean="0">
                <a:latin typeface="华文行楷" pitchFamily="2" charset="-122"/>
                <a:ea typeface="华文行楷" pitchFamily="2" charset="-122"/>
              </a:rPr>
              <a:t>5.</a:t>
            </a:r>
            <a:r>
              <a:rPr lang="zh-CN" altLang="zh-CN" sz="2400" dirty="0">
                <a:latin typeface="华文行楷" pitchFamily="2" charset="-122"/>
                <a:ea typeface="华文行楷" pitchFamily="2" charset="-122"/>
              </a:rPr>
              <a:t>程控滤波器</a:t>
            </a:r>
          </a:p>
        </p:txBody>
      </p:sp>
      <p:sp>
        <p:nvSpPr>
          <p:cNvPr id="3" name="矩形 2"/>
          <p:cNvSpPr/>
          <p:nvPr/>
        </p:nvSpPr>
        <p:spPr>
          <a:xfrm>
            <a:off x="36983" y="874217"/>
            <a:ext cx="8712968" cy="1754326"/>
          </a:xfrm>
          <a:prstGeom prst="rect">
            <a:avLst/>
          </a:prstGeom>
        </p:spPr>
        <p:txBody>
          <a:bodyPr wrap="square">
            <a:spAutoFit/>
          </a:bodyPr>
          <a:lstStyle/>
          <a:p>
            <a:pPr>
              <a:lnSpc>
                <a:spcPct val="150000"/>
              </a:lnSpc>
            </a:pPr>
            <a:r>
              <a:rPr lang="zh-CN" altLang="zh-CN" b="1" dirty="0"/>
              <a:t>可控增益放大器方案</a:t>
            </a:r>
          </a:p>
          <a:p>
            <a:pPr>
              <a:lnSpc>
                <a:spcPct val="150000"/>
              </a:lnSpc>
            </a:pPr>
            <a:r>
              <a:rPr lang="en-US" altLang="zh-CN" dirty="0" smtClean="0"/>
              <a:t>     </a:t>
            </a:r>
            <a:r>
              <a:rPr lang="zh-CN" altLang="zh-CN" dirty="0" smtClean="0"/>
              <a:t>方案</a:t>
            </a:r>
            <a:r>
              <a:rPr lang="zh-CN" altLang="zh-CN" dirty="0"/>
              <a:t>一</a:t>
            </a:r>
            <a:r>
              <a:rPr lang="en-US" altLang="zh-CN" dirty="0" smtClean="0"/>
              <a:t>:</a:t>
            </a:r>
            <a:r>
              <a:rPr lang="zh-CN" altLang="en-US" dirty="0" smtClean="0"/>
              <a:t>使用数字</a:t>
            </a:r>
            <a:r>
              <a:rPr lang="zh-CN" altLang="zh-CN" dirty="0" smtClean="0"/>
              <a:t>电位器和</a:t>
            </a:r>
            <a:r>
              <a:rPr lang="zh-CN" altLang="en-US" dirty="0" smtClean="0"/>
              <a:t>普通</a:t>
            </a:r>
            <a:r>
              <a:rPr lang="zh-CN" altLang="zh-CN" dirty="0" smtClean="0"/>
              <a:t>运</a:t>
            </a:r>
            <a:r>
              <a:rPr lang="zh-CN" altLang="zh-CN" dirty="0"/>
              <a:t>放组成放大</a:t>
            </a:r>
            <a:r>
              <a:rPr lang="zh-CN" altLang="zh-CN" dirty="0" smtClean="0"/>
              <a:t>电路</a:t>
            </a:r>
            <a:endParaRPr lang="zh-CN" altLang="zh-CN" dirty="0"/>
          </a:p>
          <a:p>
            <a:pPr>
              <a:lnSpc>
                <a:spcPct val="150000"/>
              </a:lnSpc>
            </a:pPr>
            <a:r>
              <a:rPr lang="en-US" altLang="zh-CN" dirty="0"/>
              <a:t>    </a:t>
            </a:r>
            <a:r>
              <a:rPr lang="zh-CN" altLang="zh-CN" dirty="0" smtClean="0"/>
              <a:t>通过</a:t>
            </a:r>
            <a:r>
              <a:rPr lang="zh-CN" altLang="en-US" dirty="0" smtClean="0"/>
              <a:t>控</a:t>
            </a:r>
            <a:r>
              <a:rPr lang="zh-CN" altLang="zh-CN" dirty="0" smtClean="0"/>
              <a:t>制数字</a:t>
            </a:r>
            <a:r>
              <a:rPr lang="zh-CN" altLang="zh-CN" dirty="0"/>
              <a:t>电位器来改变放大器的反馈电阻实现可变增益。这种方案硬件实现较</a:t>
            </a:r>
            <a:r>
              <a:rPr lang="zh-CN" altLang="zh-CN" dirty="0" smtClean="0"/>
              <a:t>简</a:t>
            </a:r>
            <a:r>
              <a:rPr lang="zh-CN" altLang="en-US" dirty="0" smtClean="0"/>
              <a:t>。</a:t>
            </a:r>
            <a:endParaRPr lang="zh-CN" altLang="zh-CN" dirty="0"/>
          </a:p>
        </p:txBody>
      </p:sp>
      <p:sp>
        <p:nvSpPr>
          <p:cNvPr id="4" name="矩形 3"/>
          <p:cNvSpPr/>
          <p:nvPr/>
        </p:nvSpPr>
        <p:spPr>
          <a:xfrm>
            <a:off x="108247" y="2852936"/>
            <a:ext cx="8570439" cy="923330"/>
          </a:xfrm>
          <a:prstGeom prst="rect">
            <a:avLst/>
          </a:prstGeom>
        </p:spPr>
        <p:txBody>
          <a:bodyPr wrap="square">
            <a:spAutoFit/>
          </a:bodyPr>
          <a:lstStyle/>
          <a:p>
            <a:pPr indent="266700" algn="just">
              <a:spcAft>
                <a:spcPts val="0"/>
              </a:spcAft>
            </a:pPr>
            <a:r>
              <a:rPr lang="zh-CN" altLang="zh-CN" kern="100" dirty="0">
                <a:latin typeface="Calibri"/>
                <a:ea typeface="宋体"/>
                <a:cs typeface="Times New Roman"/>
              </a:rPr>
              <a:t>方案二</a:t>
            </a:r>
            <a:r>
              <a:rPr lang="en-US" altLang="zh-CN" kern="100" dirty="0">
                <a:latin typeface="Calibri"/>
                <a:ea typeface="宋体"/>
                <a:cs typeface="Times New Roman"/>
              </a:rPr>
              <a:t>:</a:t>
            </a:r>
            <a:r>
              <a:rPr lang="zh-CN" altLang="zh-CN" kern="100" dirty="0">
                <a:latin typeface="Calibri"/>
                <a:ea typeface="宋体"/>
                <a:cs typeface="Times New Roman"/>
              </a:rPr>
              <a:t>采用控制电压与增益呈线性关系的可编程增益放大器</a:t>
            </a:r>
            <a:r>
              <a:rPr lang="en-US" altLang="zh-CN" kern="100" dirty="0" smtClean="0">
                <a:latin typeface="Calibri"/>
                <a:ea typeface="宋体"/>
                <a:cs typeface="Times New Roman"/>
              </a:rPr>
              <a:t>PGA</a:t>
            </a:r>
            <a:r>
              <a:rPr lang="zh-CN" altLang="en-US" kern="100" dirty="0" smtClean="0">
                <a:latin typeface="Calibri"/>
                <a:ea typeface="宋体"/>
                <a:cs typeface="Times New Roman"/>
              </a:rPr>
              <a:t>（</a:t>
            </a:r>
            <a:r>
              <a:rPr lang="en-US" altLang="zh-CN" kern="100" dirty="0" smtClean="0">
                <a:latin typeface="Calibri"/>
                <a:ea typeface="宋体"/>
                <a:cs typeface="Times New Roman"/>
              </a:rPr>
              <a:t>AD603</a:t>
            </a:r>
            <a:r>
              <a:rPr lang="zh-CN" altLang="en-US" kern="100" dirty="0" smtClean="0">
                <a:latin typeface="Calibri"/>
                <a:ea typeface="宋体"/>
                <a:cs typeface="Times New Roman"/>
              </a:rPr>
              <a:t>）。</a:t>
            </a:r>
            <a:endParaRPr lang="zh-CN" altLang="zh-CN" kern="100" dirty="0">
              <a:latin typeface="Calibri"/>
              <a:ea typeface="宋体"/>
              <a:cs typeface="Times New Roman"/>
            </a:endParaRPr>
          </a:p>
          <a:p>
            <a:pPr indent="266700" algn="just">
              <a:spcAft>
                <a:spcPts val="0"/>
              </a:spcAft>
            </a:pPr>
            <a:r>
              <a:rPr lang="en-US" altLang="zh-CN" kern="100" dirty="0">
                <a:latin typeface="Calibri"/>
                <a:ea typeface="宋体"/>
                <a:cs typeface="Times New Roman"/>
              </a:rPr>
              <a:t>    </a:t>
            </a:r>
            <a:r>
              <a:rPr lang="zh-CN" altLang="zh-CN" kern="100" dirty="0">
                <a:latin typeface="Calibri"/>
                <a:ea typeface="宋体"/>
                <a:cs typeface="Times New Roman"/>
              </a:rPr>
              <a:t>用</a:t>
            </a:r>
            <a:r>
              <a:rPr lang="en-US" altLang="zh-CN" kern="100" dirty="0">
                <a:latin typeface="Calibri"/>
                <a:ea typeface="宋体"/>
                <a:cs typeface="Times New Roman"/>
              </a:rPr>
              <a:t>DAC</a:t>
            </a:r>
            <a:r>
              <a:rPr lang="zh-CN" altLang="zh-CN" kern="100" dirty="0">
                <a:latin typeface="Calibri"/>
                <a:ea typeface="宋体"/>
                <a:cs typeface="Times New Roman"/>
              </a:rPr>
              <a:t>可以产生一个精确的电压控制增益，便于</a:t>
            </a:r>
            <a:r>
              <a:rPr lang="zh-CN" altLang="zh-CN" kern="100" dirty="0" smtClean="0">
                <a:latin typeface="Calibri"/>
                <a:ea typeface="宋体"/>
                <a:cs typeface="Times New Roman"/>
              </a:rPr>
              <a:t>单片机</a:t>
            </a:r>
            <a:r>
              <a:rPr lang="zh-CN" altLang="en-US" kern="100" dirty="0">
                <a:latin typeface="Calibri"/>
                <a:ea typeface="宋体"/>
                <a:cs typeface="Times New Roman"/>
              </a:rPr>
              <a:t>控</a:t>
            </a:r>
            <a:r>
              <a:rPr lang="zh-CN" altLang="zh-CN" kern="100" dirty="0" smtClean="0">
                <a:latin typeface="Calibri"/>
                <a:ea typeface="宋体"/>
                <a:cs typeface="Times New Roman"/>
              </a:rPr>
              <a:t>制</a:t>
            </a:r>
            <a:r>
              <a:rPr lang="zh-CN" altLang="zh-CN" kern="100" dirty="0">
                <a:latin typeface="Calibri"/>
                <a:ea typeface="宋体"/>
                <a:cs typeface="Times New Roman"/>
              </a:rPr>
              <a:t>，同时可以降低干扰和噪声</a:t>
            </a:r>
            <a:r>
              <a:rPr lang="zh-CN" altLang="zh-CN" kern="100" dirty="0" smtClean="0">
                <a:latin typeface="Calibri"/>
                <a:ea typeface="宋体"/>
                <a:cs typeface="Times New Roman"/>
              </a:rPr>
              <a:t>。</a:t>
            </a:r>
            <a:endParaRPr lang="zh-CN" altLang="zh-CN" kern="100" dirty="0">
              <a:latin typeface="Calibri"/>
              <a:ea typeface="宋体"/>
              <a:cs typeface="Times New Roman"/>
            </a:endParaRPr>
          </a:p>
        </p:txBody>
      </p:sp>
      <p:sp>
        <p:nvSpPr>
          <p:cNvPr id="5" name="矩形 4"/>
          <p:cNvSpPr/>
          <p:nvPr/>
        </p:nvSpPr>
        <p:spPr>
          <a:xfrm>
            <a:off x="115103" y="4005064"/>
            <a:ext cx="1864613" cy="369332"/>
          </a:xfrm>
          <a:prstGeom prst="rect">
            <a:avLst/>
          </a:prstGeom>
        </p:spPr>
        <p:txBody>
          <a:bodyPr wrap="none">
            <a:spAutoFit/>
          </a:bodyPr>
          <a:lstStyle/>
          <a:p>
            <a:r>
              <a:rPr lang="zh-CN" altLang="zh-CN" b="1" dirty="0" smtClean="0"/>
              <a:t>程控</a:t>
            </a:r>
            <a:r>
              <a:rPr lang="zh-CN" altLang="zh-CN" b="1" dirty="0"/>
              <a:t>滤波器方案</a:t>
            </a:r>
          </a:p>
        </p:txBody>
      </p:sp>
      <p:sp>
        <p:nvSpPr>
          <p:cNvPr id="6" name="矩形 5"/>
          <p:cNvSpPr/>
          <p:nvPr/>
        </p:nvSpPr>
        <p:spPr>
          <a:xfrm>
            <a:off x="323528" y="4374396"/>
            <a:ext cx="8568952" cy="1285032"/>
          </a:xfrm>
          <a:prstGeom prst="rect">
            <a:avLst/>
          </a:prstGeom>
        </p:spPr>
        <p:txBody>
          <a:bodyPr wrap="square">
            <a:spAutoFit/>
          </a:bodyPr>
          <a:lstStyle/>
          <a:p>
            <a:pPr>
              <a:lnSpc>
                <a:spcPct val="150000"/>
              </a:lnSpc>
            </a:pPr>
            <a:r>
              <a:rPr lang="en-US" altLang="zh-CN" dirty="0" smtClean="0"/>
              <a:t>       </a:t>
            </a:r>
            <a:r>
              <a:rPr lang="zh-CN" altLang="zh-CN" dirty="0" smtClean="0"/>
              <a:t>方案一</a:t>
            </a:r>
            <a:r>
              <a:rPr lang="en-US" altLang="zh-CN" dirty="0" smtClean="0"/>
              <a:t> </a:t>
            </a:r>
            <a:r>
              <a:rPr lang="zh-CN" altLang="zh-CN" dirty="0" smtClean="0"/>
              <a:t>采用</a:t>
            </a:r>
            <a:r>
              <a:rPr lang="en-US" altLang="zh-CN" dirty="0" smtClean="0"/>
              <a:t>ADC</a:t>
            </a:r>
            <a:r>
              <a:rPr lang="zh-CN" altLang="zh-CN" dirty="0" smtClean="0"/>
              <a:t>对输人信号采样，采样结果存储到</a:t>
            </a:r>
            <a:r>
              <a:rPr lang="en-US" altLang="zh-CN" dirty="0" smtClean="0"/>
              <a:t>FPGA</a:t>
            </a:r>
            <a:r>
              <a:rPr lang="zh-CN" altLang="zh-CN" dirty="0" smtClean="0"/>
              <a:t>内部进行数字信号处理</a:t>
            </a:r>
            <a:r>
              <a:rPr lang="en-US" altLang="zh-CN" dirty="0" smtClean="0"/>
              <a:t>.</a:t>
            </a:r>
            <a:r>
              <a:rPr lang="zh-CN" altLang="zh-CN" dirty="0" smtClean="0"/>
              <a:t>通过</a:t>
            </a:r>
            <a:r>
              <a:rPr lang="zh-CN" altLang="en-US" dirty="0" smtClean="0"/>
              <a:t>设置</a:t>
            </a:r>
            <a:r>
              <a:rPr lang="zh-CN" altLang="zh-CN" dirty="0" smtClean="0"/>
              <a:t>数字滤波器的参数，可以改变滤波器的截止频率等参数，经过处理后的数据通过</a:t>
            </a:r>
            <a:r>
              <a:rPr lang="en-US" altLang="zh-CN" dirty="0" smtClean="0"/>
              <a:t>DA</a:t>
            </a:r>
            <a:r>
              <a:rPr lang="zh-CN" altLang="zh-CN" dirty="0" smtClean="0"/>
              <a:t>变换为</a:t>
            </a:r>
            <a:r>
              <a:rPr lang="zh-CN" altLang="en-US" dirty="0" smtClean="0"/>
              <a:t>模拟</a:t>
            </a:r>
            <a:r>
              <a:rPr lang="zh-CN" altLang="zh-CN" dirty="0" smtClean="0"/>
              <a:t>信号</a:t>
            </a:r>
            <a:r>
              <a:rPr lang="zh-CN" altLang="en-US" dirty="0" smtClean="0"/>
              <a:t>输出。</a:t>
            </a:r>
            <a:endParaRPr lang="zh-CN" altLang="zh-CN" dirty="0"/>
          </a:p>
        </p:txBody>
      </p:sp>
      <p:sp>
        <p:nvSpPr>
          <p:cNvPr id="7" name="矩形 6"/>
          <p:cNvSpPr/>
          <p:nvPr/>
        </p:nvSpPr>
        <p:spPr>
          <a:xfrm>
            <a:off x="323528" y="5732730"/>
            <a:ext cx="8568952" cy="369332"/>
          </a:xfrm>
          <a:prstGeom prst="rect">
            <a:avLst/>
          </a:prstGeom>
        </p:spPr>
        <p:txBody>
          <a:bodyPr wrap="square">
            <a:spAutoFit/>
          </a:bodyPr>
          <a:lstStyle/>
          <a:p>
            <a:r>
              <a:rPr lang="zh-CN" altLang="en-US" dirty="0" smtClean="0"/>
              <a:t>      *方案二：采用集成的开关电容滤波器芯片：</a:t>
            </a:r>
            <a:endParaRPr lang="en-US" altLang="zh-CN" dirty="0" smtClean="0"/>
          </a:p>
        </p:txBody>
      </p:sp>
      <p:pic>
        <p:nvPicPr>
          <p:cNvPr id="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26413" y="50006"/>
            <a:ext cx="1017587" cy="1011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31417013"/>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TextBox 5" hidden="1"/>
          <p:cNvSpPr txBox="1">
            <a:spLocks noChangeArrowheads="1"/>
          </p:cNvSpPr>
          <p:nvPr/>
        </p:nvSpPr>
        <p:spPr bwMode="auto">
          <a:xfrm>
            <a:off x="1939925" y="1954213"/>
            <a:ext cx="1943100" cy="369887"/>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78" name="矩形 6" hidden="1"/>
          <p:cNvSpPr>
            <a:spLocks noChangeArrowheads="1"/>
          </p:cNvSpPr>
          <p:nvPr/>
        </p:nvSpPr>
        <p:spPr bwMode="auto">
          <a:xfrm>
            <a:off x="1939925" y="3025775"/>
            <a:ext cx="1471613" cy="646113"/>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79" name="矩形 7" hidden="1"/>
          <p:cNvSpPr>
            <a:spLocks noChangeArrowheads="1"/>
          </p:cNvSpPr>
          <p:nvPr/>
        </p:nvSpPr>
        <p:spPr bwMode="auto">
          <a:xfrm>
            <a:off x="2011363" y="4240213"/>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80" name="矩形 8" hidden="1"/>
          <p:cNvSpPr>
            <a:spLocks noChangeArrowheads="1"/>
          </p:cNvSpPr>
          <p:nvPr/>
        </p:nvSpPr>
        <p:spPr bwMode="auto">
          <a:xfrm>
            <a:off x="2011363" y="5526088"/>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cxnSp>
        <p:nvCxnSpPr>
          <p:cNvPr id="20" name="直接连接符 19"/>
          <p:cNvCxnSpPr/>
          <p:nvPr/>
        </p:nvCxnSpPr>
        <p:spPr>
          <a:xfrm>
            <a:off x="0" y="500063"/>
            <a:ext cx="7429500" cy="1587"/>
          </a:xfrm>
          <a:prstGeom prst="line">
            <a:avLst/>
          </a:prstGeom>
          <a:ln w="15875">
            <a:solidFill>
              <a:srgbClr val="00417C"/>
            </a:solidFill>
            <a:prstDash val="dash"/>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30622" y="30079"/>
            <a:ext cx="3461257" cy="461665"/>
          </a:xfrm>
          <a:prstGeom prst="rect">
            <a:avLst/>
          </a:prstGeom>
        </p:spPr>
        <p:txBody>
          <a:bodyPr wrap="square">
            <a:spAutoFit/>
          </a:bodyPr>
          <a:lstStyle/>
          <a:p>
            <a:pPr lvl="0"/>
            <a:r>
              <a:rPr lang="en-US" altLang="zh-CN" sz="2400" dirty="0" smtClean="0">
                <a:latin typeface="华文行楷" pitchFamily="2" charset="-122"/>
                <a:ea typeface="华文行楷" pitchFamily="2" charset="-122"/>
              </a:rPr>
              <a:t>5.</a:t>
            </a:r>
            <a:r>
              <a:rPr lang="zh-CN" altLang="zh-CN" sz="2400" dirty="0">
                <a:latin typeface="华文行楷" pitchFamily="2" charset="-122"/>
                <a:ea typeface="华文行楷" pitchFamily="2" charset="-122"/>
              </a:rPr>
              <a:t>程控滤波器</a:t>
            </a:r>
          </a:p>
        </p:txBody>
      </p:sp>
      <p:sp>
        <p:nvSpPr>
          <p:cNvPr id="3" name="矩形 2"/>
          <p:cNvSpPr/>
          <p:nvPr/>
        </p:nvSpPr>
        <p:spPr>
          <a:xfrm>
            <a:off x="251520" y="987981"/>
            <a:ext cx="2262158" cy="369332"/>
          </a:xfrm>
          <a:prstGeom prst="rect">
            <a:avLst/>
          </a:prstGeom>
        </p:spPr>
        <p:txBody>
          <a:bodyPr wrap="none">
            <a:spAutoFit/>
          </a:bodyPr>
          <a:lstStyle/>
          <a:p>
            <a:r>
              <a:rPr lang="zh-CN" altLang="en-US" b="1" dirty="0" smtClean="0"/>
              <a:t>幅频</a:t>
            </a:r>
            <a:r>
              <a:rPr lang="zh-CN" altLang="zh-CN" b="1" dirty="0" smtClean="0"/>
              <a:t>特性</a:t>
            </a:r>
            <a:r>
              <a:rPr lang="zh-CN" altLang="zh-CN" b="1" dirty="0"/>
              <a:t>分析</a:t>
            </a:r>
            <a:r>
              <a:rPr lang="zh-CN" altLang="zh-CN" b="1" dirty="0" smtClean="0"/>
              <a:t>仪</a:t>
            </a:r>
            <a:r>
              <a:rPr lang="zh-CN" altLang="en-US" b="1" dirty="0"/>
              <a:t>方案</a:t>
            </a:r>
            <a:endParaRPr lang="zh-CN" altLang="zh-CN" b="1" dirty="0"/>
          </a:p>
        </p:txBody>
      </p:sp>
      <p:sp>
        <p:nvSpPr>
          <p:cNvPr id="4" name="矩形 3"/>
          <p:cNvSpPr/>
          <p:nvPr/>
        </p:nvSpPr>
        <p:spPr>
          <a:xfrm>
            <a:off x="223704" y="1772816"/>
            <a:ext cx="8280920" cy="923330"/>
          </a:xfrm>
          <a:prstGeom prst="rect">
            <a:avLst/>
          </a:prstGeom>
        </p:spPr>
        <p:txBody>
          <a:bodyPr wrap="square">
            <a:spAutoFit/>
          </a:bodyPr>
          <a:lstStyle/>
          <a:p>
            <a:r>
              <a:rPr lang="zh-CN" altLang="en-US" dirty="0" smtClean="0"/>
              <a:t>       方案一：</a:t>
            </a:r>
            <a:r>
              <a:rPr lang="zh-CN" altLang="zh-CN" dirty="0" smtClean="0"/>
              <a:t>用压控</a:t>
            </a:r>
            <a:r>
              <a:rPr lang="zh-CN" altLang="en-US" dirty="0" smtClean="0"/>
              <a:t>振荡器</a:t>
            </a:r>
            <a:r>
              <a:rPr lang="zh-CN" altLang="zh-CN" dirty="0" smtClean="0"/>
              <a:t>产</a:t>
            </a:r>
            <a:r>
              <a:rPr lang="zh-CN" altLang="en-US" dirty="0" smtClean="0"/>
              <a:t>生扫频信号，以单片机为控制核心</a:t>
            </a:r>
            <a:r>
              <a:rPr lang="zh-CN" altLang="zh-CN" dirty="0" smtClean="0"/>
              <a:t>，</a:t>
            </a:r>
            <a:r>
              <a:rPr lang="zh-CN" altLang="zh-CN" dirty="0"/>
              <a:t>通过</a:t>
            </a:r>
            <a:r>
              <a:rPr lang="en-US" altLang="zh-CN" dirty="0"/>
              <a:t>A/D</a:t>
            </a:r>
            <a:r>
              <a:rPr lang="zh-CN" altLang="zh-CN" dirty="0"/>
              <a:t>转换</a:t>
            </a:r>
            <a:r>
              <a:rPr lang="en-US" altLang="zh-CN" dirty="0"/>
              <a:t>,D/A</a:t>
            </a:r>
            <a:r>
              <a:rPr lang="zh-CN" altLang="zh-CN" dirty="0"/>
              <a:t>转换等接口</a:t>
            </a:r>
            <a:r>
              <a:rPr lang="zh-CN" altLang="zh-CN" dirty="0" smtClean="0"/>
              <a:t>电路</a:t>
            </a:r>
            <a:r>
              <a:rPr lang="zh-CN" altLang="en-US" dirty="0" smtClean="0"/>
              <a:t>以</a:t>
            </a:r>
            <a:r>
              <a:rPr lang="zh-CN" altLang="zh-CN" dirty="0" smtClean="0"/>
              <a:t>实现</a:t>
            </a:r>
            <a:r>
              <a:rPr lang="zh-CN" altLang="en-US" dirty="0" smtClean="0"/>
              <a:t>扫频信号频率的步进调整、数字显示及被测网络幅频特性数显</a:t>
            </a:r>
            <a:r>
              <a:rPr lang="zh-CN" altLang="zh-CN" dirty="0" smtClean="0"/>
              <a:t>。</a:t>
            </a:r>
            <a:endParaRPr lang="zh-CN" altLang="zh-CN" dirty="0"/>
          </a:p>
        </p:txBody>
      </p:sp>
      <p:sp>
        <p:nvSpPr>
          <p:cNvPr id="5" name="矩形 4"/>
          <p:cNvSpPr/>
          <p:nvPr/>
        </p:nvSpPr>
        <p:spPr>
          <a:xfrm>
            <a:off x="375117" y="3126452"/>
            <a:ext cx="8109088" cy="646331"/>
          </a:xfrm>
          <a:prstGeom prst="rect">
            <a:avLst/>
          </a:prstGeom>
        </p:spPr>
        <p:txBody>
          <a:bodyPr wrap="square">
            <a:spAutoFit/>
          </a:bodyPr>
          <a:lstStyle/>
          <a:p>
            <a:r>
              <a:rPr lang="en-US" altLang="zh-CN" dirty="0" smtClean="0"/>
              <a:t>    </a:t>
            </a:r>
            <a:r>
              <a:rPr lang="zh-CN" altLang="zh-CN" dirty="0" smtClean="0"/>
              <a:t>方案二</a:t>
            </a:r>
            <a:r>
              <a:rPr lang="zh-CN" altLang="en-US" dirty="0" smtClean="0"/>
              <a:t>：用</a:t>
            </a:r>
            <a:r>
              <a:rPr lang="en-US" altLang="zh-CN" dirty="0" smtClean="0"/>
              <a:t>DDS</a:t>
            </a:r>
            <a:r>
              <a:rPr lang="zh-CN" altLang="en-US" dirty="0" smtClean="0"/>
              <a:t>产生扫频信号利用真有效</a:t>
            </a:r>
            <a:r>
              <a:rPr lang="zh-CN" altLang="en-US" dirty="0"/>
              <a:t>值</a:t>
            </a:r>
            <a:r>
              <a:rPr lang="zh-CN" altLang="zh-CN" dirty="0" smtClean="0"/>
              <a:t>测量</a:t>
            </a:r>
            <a:r>
              <a:rPr lang="zh-CN" altLang="zh-CN" dirty="0"/>
              <a:t>芯片</a:t>
            </a:r>
            <a:r>
              <a:rPr lang="en-US" altLang="zh-CN" dirty="0" smtClean="0"/>
              <a:t>AD637</a:t>
            </a:r>
            <a:r>
              <a:rPr lang="zh-CN" altLang="zh-CN" dirty="0" smtClean="0"/>
              <a:t>和</a:t>
            </a:r>
            <a:r>
              <a:rPr lang="en-US" altLang="zh-CN" dirty="0"/>
              <a:t>A/D</a:t>
            </a:r>
            <a:r>
              <a:rPr lang="zh-CN" altLang="zh-CN" dirty="0"/>
              <a:t>接口电路</a:t>
            </a:r>
            <a:r>
              <a:rPr lang="zh-CN" altLang="zh-CN" dirty="0" smtClean="0"/>
              <a:t>实现扫频信号频率</a:t>
            </a:r>
            <a:r>
              <a:rPr lang="zh-CN" altLang="zh-CN" dirty="0"/>
              <a:t>的</a:t>
            </a:r>
            <a:r>
              <a:rPr lang="zh-CN" altLang="zh-CN" dirty="0" smtClean="0"/>
              <a:t>步进</a:t>
            </a:r>
            <a:r>
              <a:rPr lang="zh-CN" altLang="en-US" dirty="0" smtClean="0"/>
              <a:t>调整及</a:t>
            </a:r>
            <a:r>
              <a:rPr lang="zh-CN" altLang="en-US" dirty="0"/>
              <a:t>被测网络幅频特性数显</a:t>
            </a:r>
            <a:r>
              <a:rPr lang="zh-CN" altLang="zh-CN" dirty="0" smtClean="0"/>
              <a:t>。</a:t>
            </a:r>
            <a:endParaRPr lang="zh-CN" altLang="zh-CN" dirty="0"/>
          </a:p>
        </p:txBody>
      </p:sp>
      <p:pic>
        <p:nvPicPr>
          <p:cNvPr id="1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26413" y="50006"/>
            <a:ext cx="1017587" cy="1011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31417013"/>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TextBox 5" hidden="1"/>
          <p:cNvSpPr txBox="1">
            <a:spLocks noChangeArrowheads="1"/>
          </p:cNvSpPr>
          <p:nvPr/>
        </p:nvSpPr>
        <p:spPr bwMode="auto">
          <a:xfrm>
            <a:off x="1939925" y="1954213"/>
            <a:ext cx="1943100" cy="369887"/>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78" name="矩形 6" hidden="1"/>
          <p:cNvSpPr>
            <a:spLocks noChangeArrowheads="1"/>
          </p:cNvSpPr>
          <p:nvPr/>
        </p:nvSpPr>
        <p:spPr bwMode="auto">
          <a:xfrm>
            <a:off x="1939925" y="3025775"/>
            <a:ext cx="1471613" cy="646113"/>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79" name="矩形 7" hidden="1"/>
          <p:cNvSpPr>
            <a:spLocks noChangeArrowheads="1"/>
          </p:cNvSpPr>
          <p:nvPr/>
        </p:nvSpPr>
        <p:spPr bwMode="auto">
          <a:xfrm>
            <a:off x="2011363" y="4240213"/>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80" name="矩形 8" hidden="1"/>
          <p:cNvSpPr>
            <a:spLocks noChangeArrowheads="1"/>
          </p:cNvSpPr>
          <p:nvPr/>
        </p:nvSpPr>
        <p:spPr bwMode="auto">
          <a:xfrm>
            <a:off x="2011363" y="5526088"/>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cxnSp>
        <p:nvCxnSpPr>
          <p:cNvPr id="20" name="直接连接符 19"/>
          <p:cNvCxnSpPr/>
          <p:nvPr/>
        </p:nvCxnSpPr>
        <p:spPr>
          <a:xfrm>
            <a:off x="0" y="500063"/>
            <a:ext cx="7429500" cy="1587"/>
          </a:xfrm>
          <a:prstGeom prst="line">
            <a:avLst/>
          </a:prstGeom>
          <a:ln w="15875">
            <a:solidFill>
              <a:srgbClr val="00417C"/>
            </a:solidFill>
            <a:prstDash val="dash"/>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30622" y="30079"/>
            <a:ext cx="3461257" cy="461665"/>
          </a:xfrm>
          <a:prstGeom prst="rect">
            <a:avLst/>
          </a:prstGeom>
        </p:spPr>
        <p:txBody>
          <a:bodyPr wrap="square">
            <a:spAutoFit/>
          </a:bodyPr>
          <a:lstStyle/>
          <a:p>
            <a:pPr lvl="0"/>
            <a:r>
              <a:rPr lang="en-US" altLang="zh-CN" sz="2400" dirty="0" smtClean="0">
                <a:latin typeface="华文行楷" pitchFamily="2" charset="-122"/>
                <a:ea typeface="华文行楷" pitchFamily="2" charset="-122"/>
              </a:rPr>
              <a:t>5.</a:t>
            </a:r>
            <a:r>
              <a:rPr lang="zh-CN" altLang="zh-CN" sz="2400" dirty="0">
                <a:latin typeface="华文行楷" pitchFamily="2" charset="-122"/>
                <a:ea typeface="华文行楷" pitchFamily="2" charset="-122"/>
              </a:rPr>
              <a:t>程控滤波器</a:t>
            </a:r>
          </a:p>
        </p:txBody>
      </p:sp>
      <p:pic>
        <p:nvPicPr>
          <p:cNvPr id="43010" name="Picture 2"/>
          <p:cNvPicPr>
            <a:picLocks noChangeAspect="1" noChangeArrowheads="1"/>
          </p:cNvPicPr>
          <p:nvPr/>
        </p:nvPicPr>
        <p:blipFill>
          <a:blip r:embed="rId2">
            <a:extLst>
              <a:ext uri="{BEBA8EAE-BF5A-486C-A8C5-ECC9F3942E4B}">
                <a14:imgProps xmlns:a14="http://schemas.microsoft.com/office/drawing/2010/main">
                  <a14:imgLayer r:embed="rId3">
                    <a14:imgEffect>
                      <a14:sharpenSoften amount="60000"/>
                    </a14:imgEffect>
                    <a14:imgEffect>
                      <a14:brightnessContrast bright="20000" contrast="70000"/>
                    </a14:imgEffect>
                  </a14:imgLayer>
                </a14:imgProps>
              </a:ext>
              <a:ext uri="{28A0092B-C50C-407E-A947-70E740481C1C}">
                <a14:useLocalDpi xmlns:a14="http://schemas.microsoft.com/office/drawing/2010/main" val="0"/>
              </a:ext>
            </a:extLst>
          </a:blip>
          <a:srcRect/>
          <a:stretch>
            <a:fillRect/>
          </a:stretch>
        </p:blipFill>
        <p:spPr bwMode="auto">
          <a:xfrm>
            <a:off x="1167084" y="1484784"/>
            <a:ext cx="5976665" cy="14941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3011" name="Picture 3"/>
          <p:cNvPicPr>
            <a:picLocks noChangeAspect="1" noChangeArrowheads="1"/>
          </p:cNvPicPr>
          <p:nvPr/>
        </p:nvPicPr>
        <p:blipFill>
          <a:blip r:embed="rId4">
            <a:extLst>
              <a:ext uri="{BEBA8EAE-BF5A-486C-A8C5-ECC9F3942E4B}">
                <a14:imgProps xmlns:a14="http://schemas.microsoft.com/office/drawing/2010/main">
                  <a14:imgLayer r:embed="rId5">
                    <a14:imgEffect>
                      <a14:sharpenSoften amount="60000"/>
                    </a14:imgEffect>
                    <a14:imgEffect>
                      <a14:brightnessContrast bright="20000" contrast="70000"/>
                    </a14:imgEffect>
                  </a14:imgLayer>
                </a14:imgProps>
              </a:ext>
              <a:ext uri="{28A0092B-C50C-407E-A947-70E740481C1C}">
                <a14:useLocalDpi xmlns:a14="http://schemas.microsoft.com/office/drawing/2010/main" val="0"/>
              </a:ext>
            </a:extLst>
          </a:blip>
          <a:srcRect/>
          <a:stretch>
            <a:fillRect/>
          </a:stretch>
        </p:blipFill>
        <p:spPr bwMode="auto">
          <a:xfrm>
            <a:off x="1167084" y="3175599"/>
            <a:ext cx="5584995" cy="29157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179512" y="987981"/>
            <a:ext cx="3312367" cy="369332"/>
          </a:xfrm>
          <a:prstGeom prst="rect">
            <a:avLst/>
          </a:prstGeom>
          <a:noFill/>
        </p:spPr>
        <p:txBody>
          <a:bodyPr wrap="square" rtlCol="0">
            <a:spAutoFit/>
          </a:bodyPr>
          <a:lstStyle/>
          <a:p>
            <a:r>
              <a:rPr lang="zh-CN" altLang="en-US" b="1" dirty="0" smtClean="0"/>
              <a:t>硬件电路设计</a:t>
            </a:r>
            <a:endParaRPr lang="zh-CN" altLang="en-US" b="1" dirty="0"/>
          </a:p>
        </p:txBody>
      </p:sp>
      <p:sp>
        <p:nvSpPr>
          <p:cNvPr id="4" name="TextBox 3"/>
          <p:cNvSpPr txBox="1"/>
          <p:nvPr/>
        </p:nvSpPr>
        <p:spPr>
          <a:xfrm>
            <a:off x="2747254" y="2990933"/>
            <a:ext cx="2016224" cy="369332"/>
          </a:xfrm>
          <a:prstGeom prst="rect">
            <a:avLst/>
          </a:prstGeom>
          <a:noFill/>
        </p:spPr>
        <p:txBody>
          <a:bodyPr wrap="square" rtlCol="0">
            <a:spAutoFit/>
          </a:bodyPr>
          <a:lstStyle/>
          <a:p>
            <a:r>
              <a:rPr lang="zh-CN" altLang="en-US" dirty="0" smtClean="0"/>
              <a:t>可控增益放大电路</a:t>
            </a:r>
            <a:endParaRPr lang="zh-CN" altLang="en-US" dirty="0"/>
          </a:p>
        </p:txBody>
      </p:sp>
      <p:sp>
        <p:nvSpPr>
          <p:cNvPr id="5" name="TextBox 4"/>
          <p:cNvSpPr txBox="1"/>
          <p:nvPr/>
        </p:nvSpPr>
        <p:spPr>
          <a:xfrm>
            <a:off x="2663437" y="6309320"/>
            <a:ext cx="2592288" cy="369332"/>
          </a:xfrm>
          <a:prstGeom prst="rect">
            <a:avLst/>
          </a:prstGeom>
          <a:noFill/>
        </p:spPr>
        <p:txBody>
          <a:bodyPr wrap="square" rtlCol="0">
            <a:spAutoFit/>
          </a:bodyPr>
          <a:lstStyle/>
          <a:p>
            <a:r>
              <a:rPr lang="zh-CN" altLang="en-US" dirty="0" smtClean="0"/>
              <a:t>末及功率放大器电路</a:t>
            </a:r>
            <a:endParaRPr lang="zh-CN" altLang="en-US" dirty="0"/>
          </a:p>
        </p:txBody>
      </p:sp>
      <p:pic>
        <p:nvPicPr>
          <p:cNvPr id="14"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126413" y="50006"/>
            <a:ext cx="1017587" cy="1011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3141701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9" name="TextBox 5" hidden="1"/>
          <p:cNvSpPr txBox="1">
            <a:spLocks noChangeArrowheads="1"/>
          </p:cNvSpPr>
          <p:nvPr/>
        </p:nvSpPr>
        <p:spPr bwMode="auto">
          <a:xfrm>
            <a:off x="1939925" y="1954213"/>
            <a:ext cx="1943100" cy="369887"/>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6150" name="矩形 6" hidden="1"/>
          <p:cNvSpPr>
            <a:spLocks noChangeArrowheads="1"/>
          </p:cNvSpPr>
          <p:nvPr/>
        </p:nvSpPr>
        <p:spPr bwMode="auto">
          <a:xfrm>
            <a:off x="1939925" y="3025775"/>
            <a:ext cx="1471613" cy="646113"/>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6151" name="矩形 7" hidden="1"/>
          <p:cNvSpPr>
            <a:spLocks noChangeArrowheads="1"/>
          </p:cNvSpPr>
          <p:nvPr/>
        </p:nvSpPr>
        <p:spPr bwMode="auto">
          <a:xfrm>
            <a:off x="2011363" y="4240213"/>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6152" name="矩形 8" hidden="1"/>
          <p:cNvSpPr>
            <a:spLocks noChangeArrowheads="1"/>
          </p:cNvSpPr>
          <p:nvPr/>
        </p:nvSpPr>
        <p:spPr bwMode="auto">
          <a:xfrm>
            <a:off x="2011363" y="5526088"/>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cxnSp>
        <p:nvCxnSpPr>
          <p:cNvPr id="20" name="直接连接符 19"/>
          <p:cNvCxnSpPr/>
          <p:nvPr/>
        </p:nvCxnSpPr>
        <p:spPr>
          <a:xfrm>
            <a:off x="0" y="500063"/>
            <a:ext cx="7429500" cy="1587"/>
          </a:xfrm>
          <a:prstGeom prst="line">
            <a:avLst/>
          </a:prstGeom>
          <a:ln w="15875">
            <a:solidFill>
              <a:srgbClr val="00417C"/>
            </a:solidFill>
            <a:prstDash val="dash"/>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1" y="145017"/>
            <a:ext cx="4284663" cy="461665"/>
          </a:xfrm>
          <a:prstGeom prst="rect">
            <a:avLst/>
          </a:prstGeom>
        </p:spPr>
        <p:txBody>
          <a:bodyPr wrap="square">
            <a:spAutoFit/>
          </a:bodyPr>
          <a:lstStyle/>
          <a:p>
            <a:pPr lvl="0"/>
            <a:r>
              <a:rPr lang="en-US" altLang="zh-CN" sz="2400" dirty="0">
                <a:latin typeface="华文行楷" pitchFamily="2" charset="-122"/>
                <a:ea typeface="华文行楷" pitchFamily="2" charset="-122"/>
              </a:rPr>
              <a:t>1.</a:t>
            </a:r>
            <a:r>
              <a:rPr lang="zh-CN" altLang="zh-CN" sz="2400" dirty="0">
                <a:latin typeface="华文行楷" pitchFamily="2" charset="-122"/>
                <a:ea typeface="华文行楷" pitchFamily="2" charset="-122"/>
              </a:rPr>
              <a:t>开关电源模块并联供电系统</a:t>
            </a:r>
          </a:p>
        </p:txBody>
      </p:sp>
      <p:sp>
        <p:nvSpPr>
          <p:cNvPr id="4" name="矩形 3"/>
          <p:cNvSpPr/>
          <p:nvPr/>
        </p:nvSpPr>
        <p:spPr>
          <a:xfrm>
            <a:off x="179512" y="908720"/>
            <a:ext cx="8712968" cy="2862322"/>
          </a:xfrm>
          <a:prstGeom prst="rect">
            <a:avLst/>
          </a:prstGeom>
        </p:spPr>
        <p:txBody>
          <a:bodyPr wrap="square">
            <a:spAutoFit/>
          </a:bodyPr>
          <a:lstStyle/>
          <a:p>
            <a:r>
              <a:rPr lang="en-US" altLang="zh-CN" dirty="0"/>
              <a:t>2. </a:t>
            </a:r>
            <a:r>
              <a:rPr lang="zh-CN" altLang="en-US" dirty="0"/>
              <a:t>发挥部分 </a:t>
            </a:r>
            <a:endParaRPr lang="en-US" altLang="zh-CN" dirty="0" smtClean="0"/>
          </a:p>
          <a:p>
            <a:r>
              <a:rPr lang="zh-CN" altLang="en-US" dirty="0" smtClean="0"/>
              <a:t>（</a:t>
            </a:r>
            <a:r>
              <a:rPr lang="en-US" altLang="zh-CN" dirty="0"/>
              <a:t>1</a:t>
            </a:r>
            <a:r>
              <a:rPr lang="zh-CN" altLang="en-US" dirty="0"/>
              <a:t>）调整负载电阻，保持输出电压</a:t>
            </a:r>
            <a:r>
              <a:rPr lang="en-US" altLang="zh-CN" dirty="0"/>
              <a:t>UO=8.0±0.4V</a:t>
            </a:r>
            <a:r>
              <a:rPr lang="zh-CN" altLang="en-US" dirty="0"/>
              <a:t>，使负载电流</a:t>
            </a:r>
            <a:r>
              <a:rPr lang="en-US" altLang="zh-CN" dirty="0"/>
              <a:t>IO</a:t>
            </a:r>
            <a:r>
              <a:rPr lang="zh-CN" altLang="en-US" dirty="0"/>
              <a:t>在</a:t>
            </a:r>
            <a:r>
              <a:rPr lang="en-US" altLang="zh-CN" dirty="0"/>
              <a:t>1.5~3.5A</a:t>
            </a:r>
            <a:r>
              <a:rPr lang="zh-CN" altLang="en-US" dirty="0"/>
              <a:t>之间变化时，两个模块的输出电流可在（</a:t>
            </a:r>
            <a:r>
              <a:rPr lang="en-US" altLang="zh-CN" dirty="0"/>
              <a:t>0.5~2.0</a:t>
            </a:r>
            <a:r>
              <a:rPr lang="zh-CN" altLang="en-US" dirty="0"/>
              <a:t>）范围内按指定的比例自动分配，每个模块的输出电流相对误差的绝对值不大于</a:t>
            </a:r>
            <a:r>
              <a:rPr lang="en-US" altLang="zh-CN" dirty="0"/>
              <a:t>2%</a:t>
            </a:r>
            <a:r>
              <a:rPr lang="zh-CN" altLang="en-US" dirty="0"/>
              <a:t>。 </a:t>
            </a:r>
            <a:endParaRPr lang="en-US" altLang="zh-CN" dirty="0" smtClean="0"/>
          </a:p>
          <a:p>
            <a:r>
              <a:rPr lang="zh-CN" altLang="en-US" dirty="0" smtClean="0"/>
              <a:t>（</a:t>
            </a:r>
            <a:r>
              <a:rPr lang="en-US" altLang="zh-CN" dirty="0"/>
              <a:t>2</a:t>
            </a:r>
            <a:r>
              <a:rPr lang="zh-CN" altLang="en-US" dirty="0"/>
              <a:t>）调整负载电阻，保持输出电压</a:t>
            </a:r>
            <a:r>
              <a:rPr lang="en-US" altLang="zh-CN" dirty="0"/>
              <a:t>UO=8.0±0.4V</a:t>
            </a:r>
            <a:r>
              <a:rPr lang="zh-CN" altLang="en-US" dirty="0"/>
              <a:t>，使两个模块输出电流之和</a:t>
            </a:r>
            <a:r>
              <a:rPr lang="en-US" altLang="zh-CN" dirty="0"/>
              <a:t>IO =4.0A</a:t>
            </a:r>
            <a:r>
              <a:rPr lang="zh-CN" altLang="en-US" dirty="0"/>
              <a:t>且按 </a:t>
            </a:r>
            <a:r>
              <a:rPr lang="en-US" altLang="zh-CN" dirty="0"/>
              <a:t>I1:I2=1:1 </a:t>
            </a:r>
            <a:r>
              <a:rPr lang="zh-CN" altLang="en-US" dirty="0"/>
              <a:t>模式自动分配电流，每个模块的输出电流的相对误差的绝对值不大于</a:t>
            </a:r>
            <a:r>
              <a:rPr lang="en-US" altLang="zh-CN" dirty="0"/>
              <a:t>2%</a:t>
            </a:r>
            <a:r>
              <a:rPr lang="zh-CN" altLang="en-US" dirty="0"/>
              <a:t>。 </a:t>
            </a:r>
            <a:endParaRPr lang="en-US" altLang="zh-CN" dirty="0" smtClean="0"/>
          </a:p>
          <a:p>
            <a:r>
              <a:rPr lang="zh-CN" altLang="en-US" dirty="0" smtClean="0"/>
              <a:t>（</a:t>
            </a:r>
            <a:r>
              <a:rPr lang="en-US" altLang="zh-CN" dirty="0"/>
              <a:t>3</a:t>
            </a:r>
            <a:r>
              <a:rPr lang="zh-CN" altLang="en-US" dirty="0"/>
              <a:t>）额定输出功率工作状态下，进一步提高供电系统效率。 </a:t>
            </a:r>
            <a:endParaRPr lang="en-US" altLang="zh-CN" dirty="0" smtClean="0"/>
          </a:p>
          <a:p>
            <a:r>
              <a:rPr lang="zh-CN" altLang="en-US" dirty="0" smtClean="0"/>
              <a:t>（</a:t>
            </a:r>
            <a:r>
              <a:rPr lang="en-US" altLang="zh-CN" dirty="0"/>
              <a:t>4</a:t>
            </a:r>
            <a:r>
              <a:rPr lang="zh-CN" altLang="en-US" dirty="0"/>
              <a:t>）具有负载短路保护及自动恢复功能，保护阈值电流为</a:t>
            </a:r>
            <a:r>
              <a:rPr lang="en-US" altLang="zh-CN" dirty="0"/>
              <a:t>4.5A</a:t>
            </a:r>
            <a:r>
              <a:rPr lang="zh-CN" altLang="en-US" dirty="0"/>
              <a:t>（调试时允许有</a:t>
            </a:r>
            <a:r>
              <a:rPr lang="en-US" altLang="zh-CN" dirty="0"/>
              <a:t>±0.2A</a:t>
            </a:r>
            <a:r>
              <a:rPr lang="zh-CN" altLang="en-US" dirty="0"/>
              <a:t>的偏差）。 </a:t>
            </a:r>
            <a:r>
              <a:rPr lang="zh-CN" altLang="en-US" dirty="0" smtClean="0"/>
              <a:t>（</a:t>
            </a:r>
            <a:r>
              <a:rPr lang="en-US" altLang="zh-CN" dirty="0"/>
              <a:t>5</a:t>
            </a:r>
            <a:r>
              <a:rPr lang="zh-CN" altLang="en-US" dirty="0"/>
              <a:t>）其他。</a:t>
            </a:r>
          </a:p>
        </p:txBody>
      </p:sp>
      <p:sp>
        <p:nvSpPr>
          <p:cNvPr id="6" name="矩形 5"/>
          <p:cNvSpPr/>
          <p:nvPr/>
        </p:nvSpPr>
        <p:spPr>
          <a:xfrm>
            <a:off x="212701" y="3893046"/>
            <a:ext cx="8136904" cy="2862322"/>
          </a:xfrm>
          <a:prstGeom prst="rect">
            <a:avLst/>
          </a:prstGeom>
        </p:spPr>
        <p:txBody>
          <a:bodyPr wrap="square">
            <a:spAutoFit/>
          </a:bodyPr>
          <a:lstStyle/>
          <a:p>
            <a:r>
              <a:rPr lang="zh-CN" altLang="en-US" b="1" dirty="0"/>
              <a:t>三</a:t>
            </a:r>
            <a:r>
              <a:rPr lang="zh-CN" altLang="en-US" b="1" dirty="0" smtClean="0"/>
              <a:t>、</a:t>
            </a:r>
            <a:r>
              <a:rPr lang="zh-CN" altLang="en-US" b="1" dirty="0"/>
              <a:t> 说明</a:t>
            </a:r>
            <a:r>
              <a:rPr lang="zh-CN" altLang="en-US" dirty="0"/>
              <a:t> </a:t>
            </a:r>
            <a:endParaRPr lang="en-US" altLang="zh-CN" dirty="0" smtClean="0"/>
          </a:p>
          <a:p>
            <a:r>
              <a:rPr lang="zh-CN" altLang="en-US" dirty="0" smtClean="0"/>
              <a:t>（</a:t>
            </a:r>
            <a:r>
              <a:rPr lang="en-US" altLang="zh-CN" dirty="0"/>
              <a:t>1</a:t>
            </a:r>
            <a:r>
              <a:rPr lang="zh-CN" altLang="en-US" dirty="0"/>
              <a:t>）不允许使用线性电源及成品的</a:t>
            </a:r>
            <a:r>
              <a:rPr lang="en-US" altLang="zh-CN" dirty="0"/>
              <a:t>DC/DC</a:t>
            </a:r>
            <a:r>
              <a:rPr lang="zh-CN" altLang="en-US" dirty="0"/>
              <a:t>模块。  </a:t>
            </a:r>
            <a:endParaRPr lang="en-US" altLang="zh-CN" dirty="0" smtClean="0"/>
          </a:p>
          <a:p>
            <a:r>
              <a:rPr lang="zh-CN" altLang="en-US" dirty="0" smtClean="0"/>
              <a:t>（</a:t>
            </a:r>
            <a:r>
              <a:rPr lang="en-US" altLang="zh-CN" dirty="0"/>
              <a:t>2</a:t>
            </a:r>
            <a:r>
              <a:rPr lang="zh-CN" altLang="en-US" dirty="0"/>
              <a:t>）供电系统含测控电路并由</a:t>
            </a:r>
            <a:r>
              <a:rPr lang="en-US" altLang="zh-CN" dirty="0"/>
              <a:t>UIN</a:t>
            </a:r>
            <a:r>
              <a:rPr lang="zh-CN" altLang="en-US" dirty="0"/>
              <a:t>供电，其能耗纳入系统效率计算。 </a:t>
            </a:r>
            <a:endParaRPr lang="en-US" altLang="zh-CN" dirty="0" smtClean="0"/>
          </a:p>
          <a:p>
            <a:r>
              <a:rPr lang="zh-CN" altLang="en-US" dirty="0" smtClean="0"/>
              <a:t>（</a:t>
            </a:r>
            <a:r>
              <a:rPr lang="en-US" altLang="zh-CN" dirty="0"/>
              <a:t>3</a:t>
            </a:r>
            <a:r>
              <a:rPr lang="zh-CN" altLang="en-US" dirty="0"/>
              <a:t>）除负载电阻为手动调整以及发挥部分（</a:t>
            </a:r>
            <a:r>
              <a:rPr lang="en-US" altLang="zh-CN" dirty="0"/>
              <a:t>1</a:t>
            </a:r>
            <a:r>
              <a:rPr lang="zh-CN" altLang="en-US" dirty="0"/>
              <a:t>）由手动设定电流比例外，其他功能的测试过程均不允许手动干预。 </a:t>
            </a:r>
            <a:endParaRPr lang="en-US" altLang="zh-CN" dirty="0" smtClean="0"/>
          </a:p>
          <a:p>
            <a:r>
              <a:rPr lang="zh-CN" altLang="en-US" dirty="0" smtClean="0"/>
              <a:t>（</a:t>
            </a:r>
            <a:r>
              <a:rPr lang="en-US" altLang="zh-CN" dirty="0"/>
              <a:t>4</a:t>
            </a:r>
            <a:r>
              <a:rPr lang="zh-CN" altLang="en-US" dirty="0"/>
              <a:t>）供电系统应留出</a:t>
            </a:r>
            <a:r>
              <a:rPr lang="en-US" altLang="zh-CN" dirty="0"/>
              <a:t>UIN</a:t>
            </a:r>
            <a:r>
              <a:rPr lang="zh-CN" altLang="en-US" dirty="0"/>
              <a:t>、</a:t>
            </a:r>
            <a:r>
              <a:rPr lang="en-US" altLang="zh-CN" dirty="0"/>
              <a:t>UO</a:t>
            </a:r>
            <a:r>
              <a:rPr lang="zh-CN" altLang="en-US" dirty="0"/>
              <a:t>、</a:t>
            </a:r>
            <a:r>
              <a:rPr lang="en-US" altLang="zh-CN" dirty="0"/>
              <a:t>IIN </a:t>
            </a:r>
            <a:r>
              <a:rPr lang="zh-CN" altLang="en-US" dirty="0"/>
              <a:t>、</a:t>
            </a:r>
            <a:r>
              <a:rPr lang="en-US" altLang="zh-CN" dirty="0"/>
              <a:t>IO</a:t>
            </a:r>
            <a:r>
              <a:rPr lang="zh-CN" altLang="en-US" dirty="0"/>
              <a:t>、</a:t>
            </a:r>
            <a:r>
              <a:rPr lang="en-US" altLang="zh-CN" dirty="0"/>
              <a:t>I1</a:t>
            </a:r>
            <a:r>
              <a:rPr lang="zh-CN" altLang="en-US" dirty="0"/>
              <a:t>、</a:t>
            </a:r>
            <a:r>
              <a:rPr lang="en-US" altLang="zh-CN" dirty="0"/>
              <a:t>I2</a:t>
            </a:r>
            <a:r>
              <a:rPr lang="zh-CN" altLang="en-US" dirty="0"/>
              <a:t>参数的测试端子，供测试时使用。 </a:t>
            </a:r>
            <a:endParaRPr lang="en-US" altLang="zh-CN" dirty="0" smtClean="0"/>
          </a:p>
          <a:p>
            <a:r>
              <a:rPr lang="zh-CN" altLang="en-US" dirty="0" smtClean="0"/>
              <a:t>（</a:t>
            </a:r>
            <a:r>
              <a:rPr lang="en-US" altLang="zh-CN" dirty="0"/>
              <a:t>5</a:t>
            </a:r>
            <a:r>
              <a:rPr lang="zh-CN" altLang="en-US" dirty="0"/>
              <a:t>）每项测量须在</a:t>
            </a:r>
            <a:r>
              <a:rPr lang="en-US" altLang="zh-CN" dirty="0"/>
              <a:t>5</a:t>
            </a:r>
            <a:r>
              <a:rPr lang="zh-CN" altLang="en-US" dirty="0"/>
              <a:t>秒钟内给出稳定读数。 </a:t>
            </a:r>
            <a:endParaRPr lang="en-US" altLang="zh-CN" dirty="0" smtClean="0"/>
          </a:p>
          <a:p>
            <a:r>
              <a:rPr lang="zh-CN" altLang="en-US" dirty="0" smtClean="0"/>
              <a:t>（</a:t>
            </a:r>
            <a:r>
              <a:rPr lang="en-US" altLang="zh-CN" dirty="0"/>
              <a:t>6</a:t>
            </a:r>
            <a:r>
              <a:rPr lang="zh-CN" altLang="en-US" dirty="0"/>
              <a:t>）设计制作时，应充分考虑系统散热问题，保证测试过程中系统能连续安全工作。</a:t>
            </a:r>
          </a:p>
        </p:txBody>
      </p:sp>
      <p:pic>
        <p:nvPicPr>
          <p:cNvPr id="11"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26413" y="50006"/>
            <a:ext cx="1017587" cy="1011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48806756"/>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TextBox 5" hidden="1"/>
          <p:cNvSpPr txBox="1">
            <a:spLocks noChangeArrowheads="1"/>
          </p:cNvSpPr>
          <p:nvPr/>
        </p:nvSpPr>
        <p:spPr bwMode="auto">
          <a:xfrm>
            <a:off x="1939925" y="1954213"/>
            <a:ext cx="1943100" cy="369887"/>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78" name="矩形 6" hidden="1"/>
          <p:cNvSpPr>
            <a:spLocks noChangeArrowheads="1"/>
          </p:cNvSpPr>
          <p:nvPr/>
        </p:nvSpPr>
        <p:spPr bwMode="auto">
          <a:xfrm>
            <a:off x="1939925" y="3025775"/>
            <a:ext cx="1471613" cy="646113"/>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79" name="矩形 7" hidden="1"/>
          <p:cNvSpPr>
            <a:spLocks noChangeArrowheads="1"/>
          </p:cNvSpPr>
          <p:nvPr/>
        </p:nvSpPr>
        <p:spPr bwMode="auto">
          <a:xfrm>
            <a:off x="2011363" y="4240213"/>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80" name="矩形 8" hidden="1"/>
          <p:cNvSpPr>
            <a:spLocks noChangeArrowheads="1"/>
          </p:cNvSpPr>
          <p:nvPr/>
        </p:nvSpPr>
        <p:spPr bwMode="auto">
          <a:xfrm>
            <a:off x="2011363" y="5526088"/>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cxnSp>
        <p:nvCxnSpPr>
          <p:cNvPr id="20" name="直接连接符 19"/>
          <p:cNvCxnSpPr/>
          <p:nvPr/>
        </p:nvCxnSpPr>
        <p:spPr>
          <a:xfrm>
            <a:off x="0" y="500063"/>
            <a:ext cx="7429500" cy="1587"/>
          </a:xfrm>
          <a:prstGeom prst="line">
            <a:avLst/>
          </a:prstGeom>
          <a:ln w="15875">
            <a:solidFill>
              <a:srgbClr val="00417C"/>
            </a:solidFill>
            <a:prstDash val="dash"/>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30622" y="30079"/>
            <a:ext cx="3461257" cy="461665"/>
          </a:xfrm>
          <a:prstGeom prst="rect">
            <a:avLst/>
          </a:prstGeom>
        </p:spPr>
        <p:txBody>
          <a:bodyPr wrap="square">
            <a:spAutoFit/>
          </a:bodyPr>
          <a:lstStyle/>
          <a:p>
            <a:pPr lvl="0"/>
            <a:r>
              <a:rPr lang="en-US" altLang="zh-CN" sz="2400" dirty="0" smtClean="0">
                <a:latin typeface="华文行楷" pitchFamily="2" charset="-122"/>
                <a:ea typeface="华文行楷" pitchFamily="2" charset="-122"/>
              </a:rPr>
              <a:t>5.</a:t>
            </a:r>
            <a:r>
              <a:rPr lang="zh-CN" altLang="zh-CN" sz="2400" dirty="0">
                <a:latin typeface="华文行楷" pitchFamily="2" charset="-122"/>
                <a:ea typeface="华文行楷" pitchFamily="2" charset="-122"/>
              </a:rPr>
              <a:t>程控滤波器</a:t>
            </a:r>
          </a:p>
        </p:txBody>
      </p:sp>
      <p:pic>
        <p:nvPicPr>
          <p:cNvPr id="44034" name="Picture 2"/>
          <p:cNvPicPr>
            <a:picLocks noChangeAspect="1" noChangeArrowheads="1"/>
          </p:cNvPicPr>
          <p:nvPr/>
        </p:nvPicPr>
        <p:blipFill>
          <a:blip r:embed="rId2">
            <a:extLst>
              <a:ext uri="{BEBA8EAE-BF5A-486C-A8C5-ECC9F3942E4B}">
                <a14:imgProps xmlns:a14="http://schemas.microsoft.com/office/drawing/2010/main">
                  <a14:imgLayer r:embed="rId3">
                    <a14:imgEffect>
                      <a14:sharpenSoften amount="60000"/>
                    </a14:imgEffect>
                    <a14:imgEffect>
                      <a14:brightnessContrast bright="30000" contrast="60000"/>
                    </a14:imgEffect>
                  </a14:imgLayer>
                </a14:imgProps>
              </a:ext>
              <a:ext uri="{28A0092B-C50C-407E-A947-70E740481C1C}">
                <a14:useLocalDpi xmlns:a14="http://schemas.microsoft.com/office/drawing/2010/main" val="0"/>
              </a:ext>
            </a:extLst>
          </a:blip>
          <a:srcRect/>
          <a:stretch>
            <a:fillRect/>
          </a:stretch>
        </p:blipFill>
        <p:spPr bwMode="auto">
          <a:xfrm>
            <a:off x="179512" y="1915743"/>
            <a:ext cx="4680520" cy="2808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1010465" y="5143727"/>
            <a:ext cx="2736304" cy="369332"/>
          </a:xfrm>
          <a:prstGeom prst="rect">
            <a:avLst/>
          </a:prstGeom>
          <a:noFill/>
        </p:spPr>
        <p:txBody>
          <a:bodyPr wrap="square" rtlCol="0">
            <a:spAutoFit/>
          </a:bodyPr>
          <a:lstStyle/>
          <a:p>
            <a:r>
              <a:rPr lang="zh-CN" altLang="en-US" dirty="0" smtClean="0"/>
              <a:t>程控低通滤波器电路</a:t>
            </a:r>
            <a:endParaRPr lang="zh-CN" altLang="en-US" dirty="0"/>
          </a:p>
        </p:txBody>
      </p:sp>
      <p:pic>
        <p:nvPicPr>
          <p:cNvPr id="11" name="Picture 2"/>
          <p:cNvPicPr>
            <a:picLocks noChangeAspect="1" noChangeArrowheads="1"/>
          </p:cNvPicPr>
          <p:nvPr/>
        </p:nvPicPr>
        <p:blipFill>
          <a:blip r:embed="rId4">
            <a:extLst>
              <a:ext uri="{BEBA8EAE-BF5A-486C-A8C5-ECC9F3942E4B}">
                <a14:imgProps xmlns:a14="http://schemas.microsoft.com/office/drawing/2010/main">
                  <a14:imgLayer r:embed="rId5">
                    <a14:imgEffect>
                      <a14:sharpenSoften amount="60000"/>
                    </a14:imgEffect>
                    <a14:imgEffect>
                      <a14:brightnessContrast bright="30000" contrast="60000"/>
                    </a14:imgEffect>
                  </a14:imgLayer>
                </a14:imgProps>
              </a:ext>
              <a:ext uri="{28A0092B-C50C-407E-A947-70E740481C1C}">
                <a14:useLocalDpi xmlns:a14="http://schemas.microsoft.com/office/drawing/2010/main" val="0"/>
              </a:ext>
            </a:extLst>
          </a:blip>
          <a:srcRect/>
          <a:stretch>
            <a:fillRect/>
          </a:stretch>
        </p:blipFill>
        <p:spPr bwMode="auto">
          <a:xfrm>
            <a:off x="4875430" y="1915743"/>
            <a:ext cx="3990611" cy="25213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TextBox 11"/>
          <p:cNvSpPr txBox="1"/>
          <p:nvPr/>
        </p:nvSpPr>
        <p:spPr>
          <a:xfrm>
            <a:off x="5387753" y="5157192"/>
            <a:ext cx="2736304" cy="369332"/>
          </a:xfrm>
          <a:prstGeom prst="rect">
            <a:avLst/>
          </a:prstGeom>
          <a:noFill/>
        </p:spPr>
        <p:txBody>
          <a:bodyPr wrap="square" rtlCol="0">
            <a:spAutoFit/>
          </a:bodyPr>
          <a:lstStyle/>
          <a:p>
            <a:r>
              <a:rPr lang="zh-CN" altLang="en-US" dirty="0" smtClean="0"/>
              <a:t>程控高通滤波器电路</a:t>
            </a:r>
            <a:endParaRPr lang="zh-CN" altLang="en-US" dirty="0"/>
          </a:p>
        </p:txBody>
      </p:sp>
      <p:pic>
        <p:nvPicPr>
          <p:cNvPr id="13"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126413" y="50006"/>
            <a:ext cx="1017587" cy="1011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31417013"/>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TextBox 5" hidden="1"/>
          <p:cNvSpPr txBox="1">
            <a:spLocks noChangeArrowheads="1"/>
          </p:cNvSpPr>
          <p:nvPr/>
        </p:nvSpPr>
        <p:spPr bwMode="auto">
          <a:xfrm>
            <a:off x="1939925" y="1954213"/>
            <a:ext cx="1943100" cy="369887"/>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78" name="矩形 6" hidden="1"/>
          <p:cNvSpPr>
            <a:spLocks noChangeArrowheads="1"/>
          </p:cNvSpPr>
          <p:nvPr/>
        </p:nvSpPr>
        <p:spPr bwMode="auto">
          <a:xfrm>
            <a:off x="1939925" y="3025775"/>
            <a:ext cx="1471613" cy="646113"/>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79" name="矩形 7" hidden="1"/>
          <p:cNvSpPr>
            <a:spLocks noChangeArrowheads="1"/>
          </p:cNvSpPr>
          <p:nvPr/>
        </p:nvSpPr>
        <p:spPr bwMode="auto">
          <a:xfrm>
            <a:off x="2011363" y="4240213"/>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80" name="矩形 8" hidden="1"/>
          <p:cNvSpPr>
            <a:spLocks noChangeArrowheads="1"/>
          </p:cNvSpPr>
          <p:nvPr/>
        </p:nvSpPr>
        <p:spPr bwMode="auto">
          <a:xfrm>
            <a:off x="2011363" y="5526088"/>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cxnSp>
        <p:nvCxnSpPr>
          <p:cNvPr id="20" name="直接连接符 19"/>
          <p:cNvCxnSpPr/>
          <p:nvPr/>
        </p:nvCxnSpPr>
        <p:spPr>
          <a:xfrm>
            <a:off x="0" y="500063"/>
            <a:ext cx="7429500" cy="1587"/>
          </a:xfrm>
          <a:prstGeom prst="line">
            <a:avLst/>
          </a:prstGeom>
          <a:ln w="15875">
            <a:solidFill>
              <a:srgbClr val="00417C"/>
            </a:solidFill>
            <a:prstDash val="dash"/>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30622" y="30079"/>
            <a:ext cx="3461257" cy="461665"/>
          </a:xfrm>
          <a:prstGeom prst="rect">
            <a:avLst/>
          </a:prstGeom>
        </p:spPr>
        <p:txBody>
          <a:bodyPr wrap="square">
            <a:spAutoFit/>
          </a:bodyPr>
          <a:lstStyle/>
          <a:p>
            <a:pPr lvl="0"/>
            <a:r>
              <a:rPr lang="en-US" altLang="zh-CN" sz="2400" dirty="0" smtClean="0">
                <a:latin typeface="华文行楷" pitchFamily="2" charset="-122"/>
                <a:ea typeface="华文行楷" pitchFamily="2" charset="-122"/>
              </a:rPr>
              <a:t>5.</a:t>
            </a:r>
            <a:r>
              <a:rPr lang="zh-CN" altLang="zh-CN" sz="2400" dirty="0">
                <a:latin typeface="华文行楷" pitchFamily="2" charset="-122"/>
                <a:ea typeface="华文行楷" pitchFamily="2" charset="-122"/>
              </a:rPr>
              <a:t>程控滤波器</a:t>
            </a:r>
          </a:p>
        </p:txBody>
      </p:sp>
      <p:pic>
        <p:nvPicPr>
          <p:cNvPr id="46082" name="Picture 2"/>
          <p:cNvPicPr>
            <a:picLocks noChangeAspect="1" noChangeArrowheads="1"/>
          </p:cNvPicPr>
          <p:nvPr/>
        </p:nvPicPr>
        <p:blipFill>
          <a:blip r:embed="rId2">
            <a:extLst>
              <a:ext uri="{BEBA8EAE-BF5A-486C-A8C5-ECC9F3942E4B}">
                <a14:imgProps xmlns:a14="http://schemas.microsoft.com/office/drawing/2010/main">
                  <a14:imgLayer r:embed="rId3">
                    <a14:imgEffect>
                      <a14:sharpenSoften amount="60000"/>
                    </a14:imgEffect>
                    <a14:imgEffect>
                      <a14:brightnessContrast bright="30000" contrast="60000"/>
                    </a14:imgEffect>
                  </a14:imgLayer>
                </a14:imgProps>
              </a:ext>
              <a:ext uri="{28A0092B-C50C-407E-A947-70E740481C1C}">
                <a14:useLocalDpi xmlns:a14="http://schemas.microsoft.com/office/drawing/2010/main" val="0"/>
              </a:ext>
            </a:extLst>
          </a:blip>
          <a:srcRect/>
          <a:stretch>
            <a:fillRect/>
          </a:stretch>
        </p:blipFill>
        <p:spPr bwMode="auto">
          <a:xfrm>
            <a:off x="1761250" y="632619"/>
            <a:ext cx="5186908" cy="32343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3346993" y="3866984"/>
            <a:ext cx="2232248" cy="369332"/>
          </a:xfrm>
          <a:prstGeom prst="rect">
            <a:avLst/>
          </a:prstGeom>
          <a:noFill/>
        </p:spPr>
        <p:txBody>
          <a:bodyPr wrap="square" rtlCol="0">
            <a:spAutoFit/>
          </a:bodyPr>
          <a:lstStyle/>
          <a:p>
            <a:r>
              <a:rPr lang="zh-CN" altLang="en-US" dirty="0" smtClean="0"/>
              <a:t>椭圆滤波器电路</a:t>
            </a:r>
            <a:endParaRPr lang="zh-CN" altLang="en-US" dirty="0"/>
          </a:p>
        </p:txBody>
      </p:sp>
      <p:pic>
        <p:nvPicPr>
          <p:cNvPr id="4608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98251" y="4236316"/>
            <a:ext cx="5147150" cy="22170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2843808" y="6437385"/>
            <a:ext cx="3885174" cy="369332"/>
          </a:xfrm>
          <a:prstGeom prst="rect">
            <a:avLst/>
          </a:prstGeom>
          <a:noFill/>
        </p:spPr>
        <p:txBody>
          <a:bodyPr wrap="square" rtlCol="0">
            <a:spAutoFit/>
          </a:bodyPr>
          <a:lstStyle/>
          <a:p>
            <a:r>
              <a:rPr lang="zh-CN" altLang="en-US" dirty="0" smtClean="0"/>
              <a:t>幅频特性测试仪电路</a:t>
            </a:r>
            <a:endParaRPr lang="zh-CN" altLang="en-US" dirty="0"/>
          </a:p>
        </p:txBody>
      </p:sp>
      <p:pic>
        <p:nvPicPr>
          <p:cNvPr id="13"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126413" y="50006"/>
            <a:ext cx="1017587" cy="1011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31417013"/>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7" name="TextBox 5" hidden="1"/>
          <p:cNvSpPr txBox="1">
            <a:spLocks noChangeArrowheads="1"/>
          </p:cNvSpPr>
          <p:nvPr/>
        </p:nvSpPr>
        <p:spPr bwMode="auto">
          <a:xfrm>
            <a:off x="1939925" y="1954213"/>
            <a:ext cx="1943100" cy="369887"/>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8198" name="矩形 6" hidden="1"/>
          <p:cNvSpPr>
            <a:spLocks noChangeArrowheads="1"/>
          </p:cNvSpPr>
          <p:nvPr/>
        </p:nvSpPr>
        <p:spPr bwMode="auto">
          <a:xfrm>
            <a:off x="1939925" y="3025775"/>
            <a:ext cx="1471613" cy="646113"/>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8199" name="矩形 7" hidden="1"/>
          <p:cNvSpPr>
            <a:spLocks noChangeArrowheads="1"/>
          </p:cNvSpPr>
          <p:nvPr/>
        </p:nvSpPr>
        <p:spPr bwMode="auto">
          <a:xfrm>
            <a:off x="2011363" y="4240213"/>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8200" name="矩形 8" hidden="1"/>
          <p:cNvSpPr>
            <a:spLocks noChangeArrowheads="1"/>
          </p:cNvSpPr>
          <p:nvPr/>
        </p:nvSpPr>
        <p:spPr bwMode="auto">
          <a:xfrm>
            <a:off x="2011363" y="5526088"/>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cxnSp>
        <p:nvCxnSpPr>
          <p:cNvPr id="20" name="直接连接符 19"/>
          <p:cNvCxnSpPr/>
          <p:nvPr/>
        </p:nvCxnSpPr>
        <p:spPr>
          <a:xfrm>
            <a:off x="0" y="500063"/>
            <a:ext cx="7429500" cy="1587"/>
          </a:xfrm>
          <a:prstGeom prst="line">
            <a:avLst/>
          </a:prstGeom>
          <a:ln w="15875">
            <a:solidFill>
              <a:srgbClr val="00417C"/>
            </a:solidFill>
            <a:prstDash val="dash"/>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179512" y="70405"/>
            <a:ext cx="3496470" cy="461665"/>
          </a:xfrm>
          <a:prstGeom prst="rect">
            <a:avLst/>
          </a:prstGeom>
        </p:spPr>
        <p:txBody>
          <a:bodyPr wrap="none">
            <a:spAutoFit/>
          </a:bodyPr>
          <a:lstStyle/>
          <a:p>
            <a:pPr lvl="0"/>
            <a:r>
              <a:rPr lang="en-US" altLang="zh-CN" sz="2400" dirty="0" smtClean="0">
                <a:latin typeface="华文行楷" pitchFamily="2" charset="-122"/>
                <a:ea typeface="华文行楷" pitchFamily="2" charset="-122"/>
              </a:rPr>
              <a:t>6.</a:t>
            </a:r>
            <a:r>
              <a:rPr lang="zh-CN" altLang="en-US" sz="2400" dirty="0">
                <a:latin typeface="华文行楷" pitchFamily="2" charset="-122"/>
                <a:ea typeface="华文行楷" pitchFamily="2" charset="-122"/>
              </a:rPr>
              <a:t>无线环境监测模拟装置</a:t>
            </a:r>
            <a:endParaRPr lang="zh-CN" altLang="zh-CN" sz="2400" dirty="0">
              <a:latin typeface="华文行楷" pitchFamily="2" charset="-122"/>
              <a:ea typeface="华文行楷" pitchFamily="2" charset="-122"/>
            </a:endParaRPr>
          </a:p>
        </p:txBody>
      </p:sp>
      <p:sp>
        <p:nvSpPr>
          <p:cNvPr id="3"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矩形 5"/>
          <p:cNvSpPr/>
          <p:nvPr/>
        </p:nvSpPr>
        <p:spPr>
          <a:xfrm>
            <a:off x="1238907" y="2924944"/>
            <a:ext cx="7109639" cy="923330"/>
          </a:xfrm>
          <a:prstGeom prst="rect">
            <a:avLst/>
          </a:prstGeom>
        </p:spPr>
        <p:txBody>
          <a:bodyPr wrap="none">
            <a:spAutoFit/>
          </a:bodyPr>
          <a:lstStyle/>
          <a:p>
            <a:pPr lvl="0"/>
            <a:r>
              <a:rPr lang="zh-CN" altLang="en-US" sz="5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华文行楷" pitchFamily="2" charset="-122"/>
                <a:ea typeface="华文行楷" pitchFamily="2" charset="-122"/>
              </a:rPr>
              <a:t>无线环境监测模拟装置</a:t>
            </a:r>
            <a:endParaRPr lang="zh-CN" altLang="zh-CN" sz="5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华文行楷" pitchFamily="2" charset="-122"/>
              <a:ea typeface="华文行楷" pitchFamily="2" charset="-122"/>
            </a:endParaRPr>
          </a:p>
        </p:txBody>
      </p:sp>
      <p:pic>
        <p:nvPicPr>
          <p:cNvPr id="11"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26413" y="50006"/>
            <a:ext cx="1017587" cy="1011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1403648" y="4149080"/>
            <a:ext cx="5760640" cy="369332"/>
          </a:xfrm>
          <a:prstGeom prst="rect">
            <a:avLst/>
          </a:prstGeom>
          <a:noFill/>
        </p:spPr>
        <p:txBody>
          <a:bodyPr wrap="square" rtlCol="0">
            <a:spAutoFit/>
          </a:bodyPr>
          <a:lstStyle/>
          <a:p>
            <a:pPr algn="ctr"/>
            <a:r>
              <a:rPr lang="en-US" altLang="zh-CN" dirty="0" smtClean="0"/>
              <a:t>2009</a:t>
            </a:r>
            <a:r>
              <a:rPr lang="zh-CN" altLang="en-US" dirty="0" smtClean="0"/>
              <a:t>年全国大学生电子设计竞赛</a:t>
            </a:r>
            <a:r>
              <a:rPr lang="en-US" altLang="zh-CN" dirty="0" smtClean="0"/>
              <a:t>D</a:t>
            </a:r>
            <a:r>
              <a:rPr lang="zh-CN" altLang="en-US" dirty="0" smtClean="0"/>
              <a:t>题</a:t>
            </a:r>
            <a:endParaRPr lang="zh-CN" altLang="en-US" dirty="0"/>
          </a:p>
        </p:txBody>
      </p:sp>
    </p:spTree>
    <p:extLst>
      <p:ext uri="{BB962C8B-B14F-4D97-AF65-F5344CB8AC3E}">
        <p14:creationId xmlns:p14="http://schemas.microsoft.com/office/powerpoint/2010/main" val="29291978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7" name="TextBox 5" hidden="1"/>
          <p:cNvSpPr txBox="1">
            <a:spLocks noChangeArrowheads="1"/>
          </p:cNvSpPr>
          <p:nvPr/>
        </p:nvSpPr>
        <p:spPr bwMode="auto">
          <a:xfrm>
            <a:off x="1939925" y="1954213"/>
            <a:ext cx="1943100" cy="369887"/>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8198" name="矩形 6" hidden="1"/>
          <p:cNvSpPr>
            <a:spLocks noChangeArrowheads="1"/>
          </p:cNvSpPr>
          <p:nvPr/>
        </p:nvSpPr>
        <p:spPr bwMode="auto">
          <a:xfrm>
            <a:off x="1939925" y="3025775"/>
            <a:ext cx="1471613" cy="646113"/>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8199" name="矩形 7" hidden="1"/>
          <p:cNvSpPr>
            <a:spLocks noChangeArrowheads="1"/>
          </p:cNvSpPr>
          <p:nvPr/>
        </p:nvSpPr>
        <p:spPr bwMode="auto">
          <a:xfrm>
            <a:off x="2011363" y="4240213"/>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8200" name="矩形 8" hidden="1"/>
          <p:cNvSpPr>
            <a:spLocks noChangeArrowheads="1"/>
          </p:cNvSpPr>
          <p:nvPr/>
        </p:nvSpPr>
        <p:spPr bwMode="auto">
          <a:xfrm>
            <a:off x="2011363" y="5526088"/>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cxnSp>
        <p:nvCxnSpPr>
          <p:cNvPr id="20" name="直接连接符 19"/>
          <p:cNvCxnSpPr/>
          <p:nvPr/>
        </p:nvCxnSpPr>
        <p:spPr>
          <a:xfrm>
            <a:off x="0" y="500063"/>
            <a:ext cx="7429500" cy="1587"/>
          </a:xfrm>
          <a:prstGeom prst="line">
            <a:avLst/>
          </a:prstGeom>
          <a:ln w="15875">
            <a:solidFill>
              <a:srgbClr val="00417C"/>
            </a:solidFill>
            <a:prstDash val="dash"/>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179512" y="70405"/>
            <a:ext cx="3496470" cy="461665"/>
          </a:xfrm>
          <a:prstGeom prst="rect">
            <a:avLst/>
          </a:prstGeom>
        </p:spPr>
        <p:txBody>
          <a:bodyPr wrap="none">
            <a:spAutoFit/>
          </a:bodyPr>
          <a:lstStyle/>
          <a:p>
            <a:pPr lvl="0"/>
            <a:r>
              <a:rPr lang="en-US" altLang="zh-CN" sz="2400" dirty="0" smtClean="0">
                <a:latin typeface="华文行楷" pitchFamily="2" charset="-122"/>
                <a:ea typeface="华文行楷" pitchFamily="2" charset="-122"/>
              </a:rPr>
              <a:t>6.</a:t>
            </a:r>
            <a:r>
              <a:rPr lang="zh-CN" altLang="en-US" sz="2400" dirty="0">
                <a:latin typeface="华文行楷" pitchFamily="2" charset="-122"/>
                <a:ea typeface="华文行楷" pitchFamily="2" charset="-122"/>
              </a:rPr>
              <a:t>无线环境监测模拟装置</a:t>
            </a:r>
            <a:endParaRPr lang="zh-CN" altLang="zh-CN" sz="2400" dirty="0">
              <a:latin typeface="华文行楷" pitchFamily="2" charset="-122"/>
              <a:ea typeface="华文行楷" pitchFamily="2" charset="-122"/>
            </a:endParaRPr>
          </a:p>
        </p:txBody>
      </p:sp>
      <p:sp>
        <p:nvSpPr>
          <p:cNvPr id="10" name="矩形 9"/>
          <p:cNvSpPr/>
          <p:nvPr/>
        </p:nvSpPr>
        <p:spPr>
          <a:xfrm>
            <a:off x="467544" y="1357313"/>
            <a:ext cx="8142957" cy="1477328"/>
          </a:xfrm>
          <a:prstGeom prst="rect">
            <a:avLst/>
          </a:prstGeom>
          <a:solidFill>
            <a:schemeClr val="bg1"/>
          </a:solidFill>
          <a:ln>
            <a:noFill/>
          </a:ln>
        </p:spPr>
        <p:style>
          <a:lnRef idx="1">
            <a:schemeClr val="dk1"/>
          </a:lnRef>
          <a:fillRef idx="2">
            <a:schemeClr val="dk1"/>
          </a:fillRef>
          <a:effectRef idx="1">
            <a:schemeClr val="dk1"/>
          </a:effectRef>
          <a:fontRef idx="minor">
            <a:schemeClr val="dk1"/>
          </a:fontRef>
        </p:style>
        <p:txBody>
          <a:bodyPr wrap="square">
            <a:spAutoFit/>
          </a:bodyPr>
          <a:lstStyle/>
          <a:p>
            <a:r>
              <a:rPr lang="hi-IN" altLang="zh-CN" b="1" dirty="0"/>
              <a:t>一、任务</a:t>
            </a:r>
            <a:endParaRPr lang="zh-CN" altLang="zh-CN" b="1" dirty="0"/>
          </a:p>
          <a:p>
            <a:r>
              <a:rPr lang="hi-IN" altLang="zh-CN" dirty="0"/>
              <a:t>设计并制作一个无线环境监测模拟装置，实现对周边温度和光照信息的探测。该装置由一个监测终端和不多于</a:t>
            </a:r>
            <a:r>
              <a:rPr lang="en-US" altLang="zh-CN" dirty="0"/>
              <a:t>255</a:t>
            </a:r>
            <a:r>
              <a:rPr lang="hi-IN" altLang="zh-CN" dirty="0"/>
              <a:t>个探测节点组成（实际制作两个）。监测终端和探测节点均含一套无线收发电路，要求具有无线传输数据功能，收发共用一个天线。</a:t>
            </a:r>
            <a:endParaRPr lang="zh-CN" altLang="zh-CN" dirty="0"/>
          </a:p>
        </p:txBody>
      </p:sp>
      <p:sp>
        <p:nvSpPr>
          <p:cNvPr id="11" name="矩形 10"/>
          <p:cNvSpPr/>
          <p:nvPr/>
        </p:nvSpPr>
        <p:spPr>
          <a:xfrm>
            <a:off x="461491" y="2953975"/>
            <a:ext cx="8142957" cy="3416320"/>
          </a:xfrm>
          <a:prstGeom prst="rect">
            <a:avLst/>
          </a:prstGeom>
          <a:solidFill>
            <a:schemeClr val="bg1"/>
          </a:solidFill>
          <a:ln>
            <a:noFill/>
          </a:ln>
        </p:spPr>
        <p:style>
          <a:lnRef idx="1">
            <a:schemeClr val="dk1"/>
          </a:lnRef>
          <a:fillRef idx="2">
            <a:schemeClr val="dk1"/>
          </a:fillRef>
          <a:effectRef idx="1">
            <a:schemeClr val="dk1"/>
          </a:effectRef>
          <a:fontRef idx="minor">
            <a:schemeClr val="dk1"/>
          </a:fontRef>
        </p:style>
        <p:txBody>
          <a:bodyPr wrap="square">
            <a:spAutoFit/>
          </a:bodyPr>
          <a:lstStyle/>
          <a:p>
            <a:r>
              <a:rPr lang="zh-CN" altLang="en-US" dirty="0"/>
              <a:t>二、</a:t>
            </a:r>
            <a:r>
              <a:rPr lang="zh-CN" altLang="en-US" b="1" dirty="0"/>
              <a:t>要求</a:t>
            </a:r>
          </a:p>
          <a:p>
            <a:r>
              <a:rPr lang="en-US" altLang="zh-CN" dirty="0" smtClean="0"/>
              <a:t>1.</a:t>
            </a:r>
            <a:r>
              <a:rPr lang="zh-CN" altLang="en-US" dirty="0" smtClean="0"/>
              <a:t>基本</a:t>
            </a:r>
            <a:r>
              <a:rPr lang="zh-CN" altLang="en-US" dirty="0"/>
              <a:t>要求</a:t>
            </a:r>
          </a:p>
          <a:p>
            <a:r>
              <a:rPr lang="en-US" altLang="zh-CN" dirty="0"/>
              <a:t>(1)   </a:t>
            </a:r>
            <a:r>
              <a:rPr lang="zh-CN" altLang="en-US" dirty="0"/>
              <a:t>制作两个探测节点。探测节点有编号预置功能，编码预置范围为</a:t>
            </a:r>
            <a:r>
              <a:rPr lang="en-US" altLang="zh-CN" dirty="0"/>
              <a:t>00000001B</a:t>
            </a:r>
            <a:r>
              <a:rPr lang="zh-CN" altLang="en-US" dirty="0"/>
              <a:t>～</a:t>
            </a:r>
            <a:r>
              <a:rPr lang="en-US" altLang="zh-CN" dirty="0"/>
              <a:t>11111111B</a:t>
            </a:r>
            <a:r>
              <a:rPr lang="zh-CN" altLang="en-US" dirty="0"/>
              <a:t>。探测节点能够探测其环境温度和光照信息。温度测量范围为</a:t>
            </a:r>
            <a:r>
              <a:rPr lang="en-US" altLang="zh-CN" dirty="0"/>
              <a:t>0 </a:t>
            </a:r>
            <a:r>
              <a:rPr lang="zh-CN" altLang="en-US" dirty="0"/>
              <a:t>～ </a:t>
            </a:r>
            <a:r>
              <a:rPr lang="en-US" altLang="zh-CN" dirty="0"/>
              <a:t>100 ℃</a:t>
            </a:r>
            <a:r>
              <a:rPr lang="zh-CN" altLang="en-US" dirty="0"/>
              <a:t>，绝对误差小于</a:t>
            </a:r>
            <a:r>
              <a:rPr lang="en-US" altLang="zh-CN" dirty="0"/>
              <a:t>2℃;</a:t>
            </a:r>
            <a:r>
              <a:rPr lang="zh-CN" altLang="en-US" dirty="0"/>
              <a:t>光照信息仅要求测量光的有无。探测节点采用两节</a:t>
            </a:r>
            <a:r>
              <a:rPr lang="en-US" altLang="zh-CN" dirty="0"/>
              <a:t>1.5V</a:t>
            </a:r>
            <a:r>
              <a:rPr lang="zh-CN" altLang="en-US" dirty="0"/>
              <a:t>干电池串联，单电源供电</a:t>
            </a:r>
            <a:r>
              <a:rPr lang="zh-CN" altLang="en-US" dirty="0" smtClean="0"/>
              <a:t>。</a:t>
            </a:r>
            <a:endParaRPr lang="zh-CN" altLang="en-US" dirty="0"/>
          </a:p>
          <a:p>
            <a:r>
              <a:rPr lang="en-US" altLang="zh-CN" dirty="0"/>
              <a:t>(2</a:t>
            </a:r>
            <a:r>
              <a:rPr lang="zh-CN" altLang="en-US" dirty="0"/>
              <a:t>）制作一个监测终端，用外接单电源供电</a:t>
            </a:r>
            <a:r>
              <a:rPr lang="zh-CN" altLang="en-US" dirty="0" smtClean="0"/>
              <a:t>。监测</a:t>
            </a:r>
            <a:r>
              <a:rPr lang="zh-CN" altLang="en-US" dirty="0"/>
              <a:t>终端可以分别与各探测节点直接通信，并能显示当前能够通信的探测节点编号及其探测到的环境温度和光照信息</a:t>
            </a:r>
            <a:r>
              <a:rPr lang="zh-CN" altLang="en-US" dirty="0" smtClean="0"/>
              <a:t>。</a:t>
            </a:r>
            <a:endParaRPr lang="zh-CN" altLang="en-US" dirty="0"/>
          </a:p>
          <a:p>
            <a:r>
              <a:rPr lang="zh-CN" altLang="en-US" dirty="0"/>
              <a:t>（</a:t>
            </a:r>
            <a:r>
              <a:rPr lang="en-US" altLang="zh-CN" dirty="0"/>
              <a:t>3</a:t>
            </a:r>
            <a:r>
              <a:rPr lang="zh-CN" altLang="en-US" dirty="0"/>
              <a:t>） 无线环境监测模拟装置的探测时延不大于</a:t>
            </a:r>
            <a:r>
              <a:rPr lang="en-US" altLang="zh-CN" dirty="0"/>
              <a:t>5s</a:t>
            </a:r>
            <a:r>
              <a:rPr lang="zh-CN" altLang="en-US" dirty="0"/>
              <a:t>，监测终端天线与探测节点天线的距离</a:t>
            </a:r>
            <a:r>
              <a:rPr lang="en-US" altLang="zh-CN" dirty="0"/>
              <a:t>D</a:t>
            </a:r>
            <a:r>
              <a:rPr lang="zh-CN" altLang="en-US" dirty="0"/>
              <a:t>不小于</a:t>
            </a:r>
            <a:r>
              <a:rPr lang="en-US" altLang="zh-CN" dirty="0"/>
              <a:t>10cm</a:t>
            </a:r>
            <a:r>
              <a:rPr lang="zh-CN" altLang="en-US" dirty="0"/>
              <a:t>。在</a:t>
            </a:r>
            <a:r>
              <a:rPr lang="en-US" altLang="zh-CN" dirty="0"/>
              <a:t>0</a:t>
            </a:r>
            <a:r>
              <a:rPr lang="zh-CN" altLang="en-US" dirty="0"/>
              <a:t>～</a:t>
            </a:r>
            <a:r>
              <a:rPr lang="en-US" altLang="zh-CN" dirty="0"/>
              <a:t>10cm</a:t>
            </a:r>
            <a:r>
              <a:rPr lang="zh-CN" altLang="en-US" dirty="0"/>
              <a:t>距离内，各探测节点与监测终端应能正常通信。</a:t>
            </a:r>
          </a:p>
        </p:txBody>
      </p:sp>
      <p:pic>
        <p:nvPicPr>
          <p:cNvPr id="1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26413" y="50006"/>
            <a:ext cx="1017587" cy="1011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down)">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7" name="TextBox 5" hidden="1"/>
          <p:cNvSpPr txBox="1">
            <a:spLocks noChangeArrowheads="1"/>
          </p:cNvSpPr>
          <p:nvPr/>
        </p:nvSpPr>
        <p:spPr bwMode="auto">
          <a:xfrm>
            <a:off x="1939925" y="1954213"/>
            <a:ext cx="1943100" cy="369887"/>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8198" name="矩形 6" hidden="1"/>
          <p:cNvSpPr>
            <a:spLocks noChangeArrowheads="1"/>
          </p:cNvSpPr>
          <p:nvPr/>
        </p:nvSpPr>
        <p:spPr bwMode="auto">
          <a:xfrm>
            <a:off x="1939925" y="3025775"/>
            <a:ext cx="1471613" cy="646113"/>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8199" name="矩形 7" hidden="1"/>
          <p:cNvSpPr>
            <a:spLocks noChangeArrowheads="1"/>
          </p:cNvSpPr>
          <p:nvPr/>
        </p:nvSpPr>
        <p:spPr bwMode="auto">
          <a:xfrm>
            <a:off x="2011363" y="4240213"/>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8200" name="矩形 8" hidden="1"/>
          <p:cNvSpPr>
            <a:spLocks noChangeArrowheads="1"/>
          </p:cNvSpPr>
          <p:nvPr/>
        </p:nvSpPr>
        <p:spPr bwMode="auto">
          <a:xfrm>
            <a:off x="2011363" y="5526088"/>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cxnSp>
        <p:nvCxnSpPr>
          <p:cNvPr id="20" name="直接连接符 19"/>
          <p:cNvCxnSpPr/>
          <p:nvPr/>
        </p:nvCxnSpPr>
        <p:spPr>
          <a:xfrm>
            <a:off x="0" y="500063"/>
            <a:ext cx="7429500" cy="1587"/>
          </a:xfrm>
          <a:prstGeom prst="line">
            <a:avLst/>
          </a:prstGeom>
          <a:ln w="15875">
            <a:solidFill>
              <a:srgbClr val="00417C"/>
            </a:solidFill>
            <a:prstDash val="dash"/>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179512" y="70405"/>
            <a:ext cx="3496470" cy="461665"/>
          </a:xfrm>
          <a:prstGeom prst="rect">
            <a:avLst/>
          </a:prstGeom>
        </p:spPr>
        <p:txBody>
          <a:bodyPr wrap="none">
            <a:spAutoFit/>
          </a:bodyPr>
          <a:lstStyle/>
          <a:p>
            <a:pPr lvl="0"/>
            <a:r>
              <a:rPr lang="en-US" altLang="zh-CN" sz="2400" dirty="0" smtClean="0">
                <a:latin typeface="华文行楷" pitchFamily="2" charset="-122"/>
                <a:ea typeface="华文行楷" pitchFamily="2" charset="-122"/>
              </a:rPr>
              <a:t>6.</a:t>
            </a:r>
            <a:r>
              <a:rPr lang="zh-CN" altLang="en-US" sz="2400" dirty="0">
                <a:latin typeface="华文行楷" pitchFamily="2" charset="-122"/>
                <a:ea typeface="华文行楷" pitchFamily="2" charset="-122"/>
              </a:rPr>
              <a:t>无线环境监测模拟装置</a:t>
            </a:r>
            <a:endParaRPr lang="zh-CN" altLang="zh-CN" sz="2400" dirty="0">
              <a:latin typeface="华文行楷" pitchFamily="2" charset="-122"/>
              <a:ea typeface="华文行楷" pitchFamily="2" charset="-122"/>
            </a:endParaRPr>
          </a:p>
        </p:txBody>
      </p:sp>
      <p:pic>
        <p:nvPicPr>
          <p:cNvPr id="1026" name="Picture 2"/>
          <p:cNvPicPr>
            <a:picLocks noChangeAspect="1" noChangeArrowheads="1"/>
          </p:cNvPicPr>
          <p:nvPr/>
        </p:nvPicPr>
        <p:blipFill>
          <a:blip r:embed="rId2">
            <a:extLst>
              <a:ext uri="{BEBA8EAE-BF5A-486C-A8C5-ECC9F3942E4B}">
                <a14:imgProps xmlns:a14="http://schemas.microsoft.com/office/drawing/2010/main">
                  <a14:imgLayer r:embed="rId3">
                    <a14:imgEffect>
                      <a14:sharpenSoften amount="80000"/>
                    </a14:imgEffect>
                    <a14:imgEffect>
                      <a14:brightnessContrast contrast="50000"/>
                    </a14:imgEffect>
                  </a14:imgLayer>
                </a14:imgProps>
              </a:ext>
              <a:ext uri="{28A0092B-C50C-407E-A947-70E740481C1C}">
                <a14:useLocalDpi xmlns:a14="http://schemas.microsoft.com/office/drawing/2010/main" val="0"/>
              </a:ext>
            </a:extLst>
          </a:blip>
          <a:srcRect/>
          <a:stretch>
            <a:fillRect/>
          </a:stretch>
        </p:blipFill>
        <p:spPr bwMode="auto">
          <a:xfrm>
            <a:off x="856484" y="2407368"/>
            <a:ext cx="3384821" cy="214508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1027" name="Picture 3"/>
          <p:cNvPicPr>
            <a:picLocks noChangeAspect="1" noChangeArrowheads="1"/>
          </p:cNvPicPr>
          <p:nvPr/>
        </p:nvPicPr>
        <p:blipFill>
          <a:blip r:embed="rId4">
            <a:extLst>
              <a:ext uri="{BEBA8EAE-BF5A-486C-A8C5-ECC9F3942E4B}">
                <a14:imgProps xmlns:a14="http://schemas.microsoft.com/office/drawing/2010/main">
                  <a14:imgLayer r:embed="rId5">
                    <a14:imgEffect>
                      <a14:sharpenSoften amount="80000"/>
                    </a14:imgEffect>
                    <a14:imgEffect>
                      <a14:brightnessContrast contrast="50000"/>
                    </a14:imgEffect>
                  </a14:imgLayer>
                </a14:imgProps>
              </a:ext>
              <a:ext uri="{28A0092B-C50C-407E-A947-70E740481C1C}">
                <a14:useLocalDpi xmlns:a14="http://schemas.microsoft.com/office/drawing/2010/main" val="0"/>
              </a:ext>
            </a:extLst>
          </a:blip>
          <a:srcRect/>
          <a:stretch>
            <a:fillRect/>
          </a:stretch>
        </p:blipFill>
        <p:spPr bwMode="auto">
          <a:xfrm>
            <a:off x="4691409" y="2400370"/>
            <a:ext cx="3215966" cy="212205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1452592" y="4522426"/>
            <a:ext cx="2262158" cy="369332"/>
          </a:xfrm>
          <a:prstGeom prst="rect">
            <a:avLst/>
          </a:prstGeom>
        </p:spPr>
        <p:txBody>
          <a:bodyPr wrap="none">
            <a:spAutoFit/>
          </a:bodyPr>
          <a:lstStyle/>
          <a:p>
            <a:r>
              <a:rPr lang="hi-IN" altLang="zh-CN" dirty="0"/>
              <a:t>探测节点分布示意图</a:t>
            </a:r>
            <a:endParaRPr lang="zh-CN" altLang="en-US" dirty="0"/>
          </a:p>
        </p:txBody>
      </p:sp>
      <p:sp>
        <p:nvSpPr>
          <p:cNvPr id="4" name="矩形 3"/>
          <p:cNvSpPr/>
          <p:nvPr/>
        </p:nvSpPr>
        <p:spPr>
          <a:xfrm>
            <a:off x="5364088" y="4527292"/>
            <a:ext cx="2262158" cy="369332"/>
          </a:xfrm>
          <a:prstGeom prst="rect">
            <a:avLst/>
          </a:prstGeom>
        </p:spPr>
        <p:txBody>
          <a:bodyPr wrap="none">
            <a:spAutoFit/>
          </a:bodyPr>
          <a:lstStyle/>
          <a:p>
            <a:r>
              <a:rPr lang="hi-IN" altLang="zh-CN" dirty="0"/>
              <a:t>节点转发功能示意图</a:t>
            </a:r>
            <a:endParaRPr lang="zh-CN" altLang="zh-CN" dirty="0"/>
          </a:p>
        </p:txBody>
      </p:sp>
      <p:sp>
        <p:nvSpPr>
          <p:cNvPr id="5" name="矩形 4"/>
          <p:cNvSpPr/>
          <p:nvPr/>
        </p:nvSpPr>
        <p:spPr>
          <a:xfrm>
            <a:off x="899590" y="4896624"/>
            <a:ext cx="7272809" cy="1477328"/>
          </a:xfrm>
          <a:prstGeom prst="rect">
            <a:avLst/>
          </a:prstGeom>
          <a:solidFill>
            <a:schemeClr val="bg1"/>
          </a:solidFill>
          <a:ln>
            <a:noFill/>
          </a:ln>
        </p:spPr>
        <p:style>
          <a:lnRef idx="1">
            <a:schemeClr val="dk1"/>
          </a:lnRef>
          <a:fillRef idx="2">
            <a:schemeClr val="dk1"/>
          </a:fillRef>
          <a:effectRef idx="1">
            <a:schemeClr val="dk1"/>
          </a:effectRef>
          <a:fontRef idx="minor">
            <a:schemeClr val="dk1"/>
          </a:fontRef>
        </p:style>
        <p:txBody>
          <a:bodyPr wrap="square">
            <a:spAutoFit/>
          </a:bodyPr>
          <a:lstStyle/>
          <a:p>
            <a:r>
              <a:rPr lang="hi-IN" altLang="zh-CN" dirty="0"/>
              <a:t>（</a:t>
            </a:r>
            <a:r>
              <a:rPr lang="en-US" altLang="zh-CN" dirty="0"/>
              <a:t>2</a:t>
            </a:r>
            <a:r>
              <a:rPr lang="hi-IN" altLang="zh-CN" dirty="0"/>
              <a:t>）在监测终端电源供给功率</a:t>
            </a:r>
            <a:r>
              <a:rPr lang="en-US" altLang="zh-CN" dirty="0"/>
              <a:t>≤1W,</a:t>
            </a:r>
            <a:r>
              <a:rPr lang="hi-IN" altLang="zh-CN" dirty="0"/>
              <a:t>无线环境监测模拟装置探测时延不大于</a:t>
            </a:r>
            <a:r>
              <a:rPr lang="en-US" altLang="zh-CN" dirty="0"/>
              <a:t>5s</a:t>
            </a:r>
            <a:r>
              <a:rPr lang="hi-IN" altLang="zh-CN" dirty="0"/>
              <a:t>的条件下，使探测距离</a:t>
            </a:r>
            <a:r>
              <a:rPr lang="en-US" altLang="zh-CN" dirty="0"/>
              <a:t>D+D</a:t>
            </a:r>
            <a:r>
              <a:rPr lang="en-US" altLang="zh-CN" baseline="-25000" dirty="0"/>
              <a:t>1 </a:t>
            </a:r>
            <a:r>
              <a:rPr lang="en-US" altLang="zh-CN" dirty="0"/>
              <a:t> </a:t>
            </a:r>
            <a:r>
              <a:rPr lang="hi-IN" altLang="zh-CN" dirty="0"/>
              <a:t>达到</a:t>
            </a:r>
            <a:r>
              <a:rPr lang="en-US" altLang="zh-CN" dirty="0"/>
              <a:t>50cm</a:t>
            </a:r>
            <a:r>
              <a:rPr lang="hi-IN" altLang="zh-CN" dirty="0"/>
              <a:t>。</a:t>
            </a:r>
            <a:endParaRPr lang="zh-CN" altLang="zh-CN" dirty="0"/>
          </a:p>
          <a:p>
            <a:r>
              <a:rPr lang="hi-IN" altLang="zh-CN" dirty="0" smtClean="0"/>
              <a:t>（</a:t>
            </a:r>
            <a:r>
              <a:rPr lang="en-US" altLang="zh-CN" dirty="0" smtClean="0"/>
              <a:t>3</a:t>
            </a:r>
            <a:r>
              <a:rPr lang="hi-IN" altLang="zh-CN" dirty="0"/>
              <a:t>）尽量降低各探测节点的功耗，以延长干电池的供电时间。各探测节点应预留干电池供电电流的测试端子。</a:t>
            </a:r>
            <a:endParaRPr lang="zh-CN" altLang="zh-CN" dirty="0"/>
          </a:p>
          <a:p>
            <a:r>
              <a:rPr lang="en-US" altLang="zh-CN" dirty="0" smtClean="0"/>
              <a:t>  (</a:t>
            </a:r>
            <a:r>
              <a:rPr lang="en-US" altLang="zh-CN" dirty="0"/>
              <a:t>4) </a:t>
            </a:r>
            <a:r>
              <a:rPr lang="hi-IN" altLang="zh-CN" dirty="0"/>
              <a:t>其他。</a:t>
            </a:r>
            <a:endParaRPr lang="zh-CN" altLang="zh-CN" dirty="0"/>
          </a:p>
        </p:txBody>
      </p:sp>
      <p:pic>
        <p:nvPicPr>
          <p:cNvPr id="14"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126413" y="50006"/>
            <a:ext cx="1017587" cy="1011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755576" y="836712"/>
            <a:ext cx="7151799" cy="1477328"/>
          </a:xfrm>
          <a:prstGeom prst="rect">
            <a:avLst/>
          </a:prstGeom>
          <a:noFill/>
        </p:spPr>
        <p:txBody>
          <a:bodyPr wrap="square" rtlCol="0">
            <a:spAutoFit/>
          </a:bodyPr>
          <a:lstStyle/>
          <a:p>
            <a:r>
              <a:rPr lang="en-US" altLang="zh-CN" dirty="0" smtClean="0"/>
              <a:t>2.</a:t>
            </a:r>
            <a:r>
              <a:rPr lang="zh-CN" altLang="en-US" dirty="0" smtClean="0"/>
              <a:t>发挥部分</a:t>
            </a:r>
            <a:endParaRPr lang="en-US" altLang="zh-CN" dirty="0" smtClean="0"/>
          </a:p>
          <a:p>
            <a:r>
              <a:rPr lang="zh-CN" altLang="en-US" dirty="0" smtClean="0"/>
              <a:t>（</a:t>
            </a:r>
            <a:r>
              <a:rPr lang="en-US" altLang="zh-CN" dirty="0" smtClean="0"/>
              <a:t>1</a:t>
            </a:r>
            <a:r>
              <a:rPr lang="zh-CN" altLang="en-US" dirty="0" smtClean="0"/>
              <a:t>）每个探测节点增加信息转发功能，节点转发功能示意图如下。即探测节点</a:t>
            </a:r>
            <a:r>
              <a:rPr lang="en-US" altLang="zh-CN" dirty="0" smtClean="0"/>
              <a:t>B</a:t>
            </a:r>
            <a:r>
              <a:rPr lang="zh-CN" altLang="en-US" dirty="0" smtClean="0"/>
              <a:t>的探测信息能够自动通过探测节点</a:t>
            </a:r>
            <a:r>
              <a:rPr lang="en-US" altLang="zh-CN" dirty="0" smtClean="0"/>
              <a:t>A</a:t>
            </a:r>
            <a:r>
              <a:rPr lang="zh-CN" altLang="en-US" dirty="0" smtClean="0"/>
              <a:t>转发，以增加监测终端与节点</a:t>
            </a:r>
            <a:r>
              <a:rPr lang="en-US" altLang="zh-CN" dirty="0" smtClean="0"/>
              <a:t>B</a:t>
            </a:r>
            <a:r>
              <a:rPr lang="zh-CN" altLang="en-US" dirty="0" smtClean="0"/>
              <a:t>之间的探测距离</a:t>
            </a:r>
            <a:r>
              <a:rPr lang="en-US" altLang="zh-CN" dirty="0" smtClean="0"/>
              <a:t>D+D1</a:t>
            </a:r>
            <a:r>
              <a:rPr lang="zh-CN" altLang="en-US" dirty="0" smtClean="0"/>
              <a:t>，该转发功能应自动识别完成无需手动设置，且探测节点</a:t>
            </a:r>
            <a:r>
              <a:rPr lang="en-US" altLang="zh-CN" dirty="0" smtClean="0"/>
              <a:t>A,B</a:t>
            </a:r>
            <a:r>
              <a:rPr lang="zh-CN" altLang="en-US" dirty="0" smtClean="0"/>
              <a:t>可以互换位置。</a:t>
            </a:r>
            <a:endParaRPr lang="zh-CN" altLang="en-US" dirty="0"/>
          </a:p>
        </p:txBody>
      </p:sp>
    </p:spTree>
    <p:extLst>
      <p:ext uri="{BB962C8B-B14F-4D97-AF65-F5344CB8AC3E}">
        <p14:creationId xmlns:p14="http://schemas.microsoft.com/office/powerpoint/2010/main" val="14714654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wipe(down)">
                                      <p:cBhvr>
                                        <p:cTn id="7" dur="500"/>
                                        <p:tgtEl>
                                          <p:spTgt spid="1026"/>
                                        </p:tgtEl>
                                      </p:cBhvr>
                                    </p:animEffect>
                                  </p:childTnLst>
                                </p:cTn>
                              </p:par>
                              <p:par>
                                <p:cTn id="8" presetID="22" presetClass="entr" presetSubtype="4" fill="hold" nodeType="withEffect">
                                  <p:stCondLst>
                                    <p:cond delay="0"/>
                                  </p:stCondLst>
                                  <p:childTnLst>
                                    <p:set>
                                      <p:cBhvr>
                                        <p:cTn id="9" dur="1" fill="hold">
                                          <p:stCondLst>
                                            <p:cond delay="0"/>
                                          </p:stCondLst>
                                        </p:cTn>
                                        <p:tgtEl>
                                          <p:spTgt spid="1027"/>
                                        </p:tgtEl>
                                        <p:attrNameLst>
                                          <p:attrName>style.visibility</p:attrName>
                                        </p:attrNameLst>
                                      </p:cBhvr>
                                      <p:to>
                                        <p:strVal val="visible"/>
                                      </p:to>
                                    </p:set>
                                    <p:animEffect transition="in" filter="wipe(down)">
                                      <p:cBhvr>
                                        <p:cTn id="10" dur="500"/>
                                        <p:tgtEl>
                                          <p:spTgt spid="1027"/>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down)">
                                      <p:cBhvr>
                                        <p:cTn id="15" dur="500"/>
                                        <p:tgtEl>
                                          <p:spTgt spid="3"/>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down)">
                                      <p:cBhvr>
                                        <p:cTn id="18" dur="5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down)">
                                      <p:cBhvr>
                                        <p:cTn id="2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7" name="TextBox 5" hidden="1"/>
          <p:cNvSpPr txBox="1">
            <a:spLocks noChangeArrowheads="1"/>
          </p:cNvSpPr>
          <p:nvPr/>
        </p:nvSpPr>
        <p:spPr bwMode="auto">
          <a:xfrm>
            <a:off x="1939925" y="1954213"/>
            <a:ext cx="1943100" cy="369887"/>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8198" name="矩形 6" hidden="1"/>
          <p:cNvSpPr>
            <a:spLocks noChangeArrowheads="1"/>
          </p:cNvSpPr>
          <p:nvPr/>
        </p:nvSpPr>
        <p:spPr bwMode="auto">
          <a:xfrm>
            <a:off x="1939925" y="3025775"/>
            <a:ext cx="1471613" cy="646113"/>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8199" name="矩形 7" hidden="1"/>
          <p:cNvSpPr>
            <a:spLocks noChangeArrowheads="1"/>
          </p:cNvSpPr>
          <p:nvPr/>
        </p:nvSpPr>
        <p:spPr bwMode="auto">
          <a:xfrm>
            <a:off x="2011363" y="4240213"/>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8200" name="矩形 8" hidden="1"/>
          <p:cNvSpPr>
            <a:spLocks noChangeArrowheads="1"/>
          </p:cNvSpPr>
          <p:nvPr/>
        </p:nvSpPr>
        <p:spPr bwMode="auto">
          <a:xfrm>
            <a:off x="2011363" y="5526088"/>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cxnSp>
        <p:nvCxnSpPr>
          <p:cNvPr id="20" name="直接连接符 19"/>
          <p:cNvCxnSpPr/>
          <p:nvPr/>
        </p:nvCxnSpPr>
        <p:spPr>
          <a:xfrm>
            <a:off x="0" y="500063"/>
            <a:ext cx="7429500" cy="1587"/>
          </a:xfrm>
          <a:prstGeom prst="line">
            <a:avLst/>
          </a:prstGeom>
          <a:ln w="15875">
            <a:solidFill>
              <a:srgbClr val="00417C"/>
            </a:solidFill>
            <a:prstDash val="dash"/>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179512" y="70405"/>
            <a:ext cx="3496470" cy="461665"/>
          </a:xfrm>
          <a:prstGeom prst="rect">
            <a:avLst/>
          </a:prstGeom>
        </p:spPr>
        <p:txBody>
          <a:bodyPr wrap="none">
            <a:spAutoFit/>
          </a:bodyPr>
          <a:lstStyle/>
          <a:p>
            <a:pPr lvl="0"/>
            <a:r>
              <a:rPr lang="en-US" altLang="zh-CN" sz="2400" dirty="0" smtClean="0">
                <a:latin typeface="华文行楷" pitchFamily="2" charset="-122"/>
                <a:ea typeface="华文行楷" pitchFamily="2" charset="-122"/>
              </a:rPr>
              <a:t>6.</a:t>
            </a:r>
            <a:r>
              <a:rPr lang="zh-CN" altLang="en-US" sz="2400" dirty="0">
                <a:latin typeface="华文行楷" pitchFamily="2" charset="-122"/>
                <a:ea typeface="华文行楷" pitchFamily="2" charset="-122"/>
              </a:rPr>
              <a:t>无线环境监测模拟装置</a:t>
            </a:r>
            <a:endParaRPr lang="zh-CN" altLang="zh-CN" sz="2400" dirty="0">
              <a:latin typeface="华文行楷" pitchFamily="2" charset="-122"/>
              <a:ea typeface="华文行楷" pitchFamily="2" charset="-122"/>
            </a:endParaRPr>
          </a:p>
        </p:txBody>
      </p:sp>
      <p:sp>
        <p:nvSpPr>
          <p:cNvPr id="3" name="矩形 2"/>
          <p:cNvSpPr/>
          <p:nvPr/>
        </p:nvSpPr>
        <p:spPr>
          <a:xfrm>
            <a:off x="410005" y="836712"/>
            <a:ext cx="5813857" cy="5632311"/>
          </a:xfrm>
          <a:prstGeom prst="rect">
            <a:avLst/>
          </a:prstGeom>
          <a:solidFill>
            <a:schemeClr val="bg1"/>
          </a:solidFill>
          <a:ln>
            <a:noFill/>
          </a:ln>
        </p:spPr>
        <p:style>
          <a:lnRef idx="1">
            <a:schemeClr val="dk1"/>
          </a:lnRef>
          <a:fillRef idx="2">
            <a:schemeClr val="dk1"/>
          </a:fillRef>
          <a:effectRef idx="1">
            <a:schemeClr val="dk1"/>
          </a:effectRef>
          <a:fontRef idx="minor">
            <a:schemeClr val="dk1"/>
          </a:fontRef>
        </p:style>
        <p:txBody>
          <a:bodyPr wrap="square">
            <a:spAutoFit/>
          </a:bodyPr>
          <a:lstStyle/>
          <a:p>
            <a:r>
              <a:rPr lang="en-US" altLang="zh-CN" b="1" dirty="0"/>
              <a:t> </a:t>
            </a:r>
            <a:r>
              <a:rPr lang="zh-CN" altLang="en-US" b="1" dirty="0" smtClean="0"/>
              <a:t>三、说明</a:t>
            </a:r>
            <a:endParaRPr lang="en-US" altLang="zh-CN" b="1" dirty="0" smtClean="0"/>
          </a:p>
          <a:p>
            <a:r>
              <a:rPr lang="hi-IN" altLang="zh-CN" dirty="0" smtClean="0"/>
              <a:t>（</a:t>
            </a:r>
            <a:r>
              <a:rPr lang="en-US" altLang="zh-CN" dirty="0"/>
              <a:t>1</a:t>
            </a:r>
            <a:r>
              <a:rPr lang="hi-IN" altLang="zh-CN" dirty="0"/>
              <a:t>）监测终端和探测节点所用天线为圆形空芯</a:t>
            </a:r>
            <a:r>
              <a:rPr lang="zh-CN" altLang="zh-CN" dirty="0"/>
              <a:t>线</a:t>
            </a:r>
            <a:r>
              <a:rPr lang="hi-IN" altLang="zh-CN" dirty="0"/>
              <a:t>圈，用直径不大于</a:t>
            </a:r>
            <a:r>
              <a:rPr lang="en-US" altLang="zh-CN" dirty="0"/>
              <a:t>1mm</a:t>
            </a:r>
            <a:r>
              <a:rPr lang="hi-IN" altLang="zh-CN" dirty="0"/>
              <a:t>的漆包线或有绝缘外皮的导线密绕</a:t>
            </a:r>
            <a:r>
              <a:rPr lang="en-US" altLang="zh-CN" dirty="0"/>
              <a:t>5</a:t>
            </a:r>
            <a:r>
              <a:rPr lang="hi-IN" altLang="zh-CN" dirty="0"/>
              <a:t>圈制成。线圈直径为（</a:t>
            </a:r>
            <a:r>
              <a:rPr lang="en-US" altLang="zh-CN" dirty="0"/>
              <a:t>3.4±0.3 </a:t>
            </a:r>
            <a:r>
              <a:rPr lang="hi-IN" altLang="zh-CN" dirty="0"/>
              <a:t>）</a:t>
            </a:r>
            <a:r>
              <a:rPr lang="en-US" altLang="zh-CN" dirty="0"/>
              <a:t>cm</a:t>
            </a:r>
            <a:r>
              <a:rPr lang="hi-IN" altLang="zh-CN" dirty="0"/>
              <a:t>（可用一号电池作骨架）。天线线圈间的介质为空气。无线传输载波频率低于</a:t>
            </a:r>
            <a:r>
              <a:rPr lang="en-US" altLang="zh-CN" dirty="0"/>
              <a:t>30MHz,</a:t>
            </a:r>
            <a:r>
              <a:rPr lang="hi-IN" altLang="zh-CN" dirty="0"/>
              <a:t>调制方式自定。监测终端和探测节点不得使用除规定天线外的其它耦合方式。无线收发电路需自制，不得采用无线收、发成品模块。光照有无的变化，采用遮挡光电传感器的方法实现</a:t>
            </a:r>
            <a:r>
              <a:rPr lang="hi-IN" altLang="zh-CN" dirty="0" smtClean="0"/>
              <a:t>。</a:t>
            </a:r>
            <a:endParaRPr lang="en-US" altLang="zh-CN" sz="2400" dirty="0"/>
          </a:p>
          <a:p>
            <a:r>
              <a:rPr lang="hi-IN" altLang="zh-CN" dirty="0" smtClean="0"/>
              <a:t>（</a:t>
            </a:r>
            <a:r>
              <a:rPr lang="en-US" altLang="zh-CN" dirty="0"/>
              <a:t>2</a:t>
            </a:r>
            <a:r>
              <a:rPr lang="hi-IN" altLang="zh-CN" dirty="0"/>
              <a:t>）发挥部分须在基本要求的探测时延和探测距离达到要求的前提下实现。</a:t>
            </a:r>
            <a:endParaRPr lang="zh-CN" altLang="zh-CN" sz="2400" dirty="0"/>
          </a:p>
          <a:p>
            <a:r>
              <a:rPr lang="en-US" altLang="zh-CN" dirty="0" smtClean="0"/>
              <a:t>  ( 3</a:t>
            </a:r>
            <a:r>
              <a:rPr lang="en-US" altLang="zh-CN" dirty="0"/>
              <a:t>)   </a:t>
            </a:r>
            <a:r>
              <a:rPr lang="hi-IN" altLang="zh-CN" dirty="0" smtClean="0"/>
              <a:t>测试各探测节点的功耗采用</a:t>
            </a:r>
            <a:r>
              <a:rPr lang="zh-CN" altLang="en-US" dirty="0" smtClean="0"/>
              <a:t>左</a:t>
            </a:r>
            <a:r>
              <a:rPr lang="hi-IN" altLang="zh-CN" dirty="0" smtClean="0"/>
              <a:t>图所示的节点分布图</a:t>
            </a:r>
            <a:r>
              <a:rPr lang="hi-IN" altLang="zh-CN" dirty="0"/>
              <a:t>，保持距离</a:t>
            </a:r>
            <a:r>
              <a:rPr lang="en-US" altLang="zh-CN" dirty="0"/>
              <a:t>D+D</a:t>
            </a:r>
            <a:r>
              <a:rPr lang="en-US" altLang="zh-CN" baseline="-25000" dirty="0"/>
              <a:t>1 </a:t>
            </a:r>
            <a:r>
              <a:rPr lang="en-US" altLang="zh-CN" dirty="0"/>
              <a:t>=50cm,</a:t>
            </a:r>
            <a:r>
              <a:rPr lang="hi-IN" altLang="zh-CN" dirty="0" smtClean="0"/>
              <a:t>通过测量探测节点干电池供电电流来估计功耗。电容</a:t>
            </a:r>
            <a:r>
              <a:rPr lang="en-US" altLang="zh-CN" dirty="0"/>
              <a:t>C</a:t>
            </a:r>
            <a:r>
              <a:rPr lang="hi-IN" altLang="zh-CN" dirty="0"/>
              <a:t>为滤波电容，电流表采用</a:t>
            </a:r>
            <a:r>
              <a:rPr lang="en-US" altLang="zh-CN" dirty="0"/>
              <a:t>3</a:t>
            </a:r>
            <a:r>
              <a:rPr lang="hi-IN" altLang="zh-CN" dirty="0"/>
              <a:t>位半数字万用表直流电流挡，读正常工作时的最大显示值。如果</a:t>
            </a:r>
            <a:r>
              <a:rPr lang="en-US" altLang="zh-CN" dirty="0"/>
              <a:t>D+D</a:t>
            </a:r>
            <a:r>
              <a:rPr lang="en-US" altLang="zh-CN" baseline="-25000" dirty="0"/>
              <a:t>1  </a:t>
            </a:r>
            <a:r>
              <a:rPr lang="hi-IN" altLang="zh-CN" dirty="0"/>
              <a:t>达不到</a:t>
            </a:r>
            <a:r>
              <a:rPr lang="en-US" altLang="zh-CN" dirty="0"/>
              <a:t>50cm</a:t>
            </a:r>
            <a:r>
              <a:rPr lang="hi-IN" altLang="zh-CN" dirty="0"/>
              <a:t>， 此项目不进行测试</a:t>
            </a:r>
            <a:r>
              <a:rPr lang="hi-IN" altLang="zh-CN" dirty="0" smtClean="0"/>
              <a:t>。</a:t>
            </a:r>
            <a:endParaRPr lang="en-US" altLang="zh-CN" dirty="0" smtClean="0"/>
          </a:p>
          <a:p>
            <a:r>
              <a:rPr lang="zh-CN" altLang="en-US" dirty="0" smtClean="0"/>
              <a:t>（</a:t>
            </a:r>
            <a:r>
              <a:rPr lang="en-US" altLang="zh-CN" dirty="0"/>
              <a:t>4</a:t>
            </a:r>
            <a:r>
              <a:rPr lang="zh-CN" altLang="en-US" dirty="0"/>
              <a:t>）设计报告正文中应包括系统总体框图、核心电路原理图、主要流程图、主要测试结果。完整的电路原理图、重要的源程序用附件给</a:t>
            </a:r>
            <a:r>
              <a:rPr lang="zh-CN" altLang="en-US" dirty="0" smtClean="0"/>
              <a:t>出。</a:t>
            </a:r>
            <a:endParaRPr lang="zh-CN" altLang="zh-CN" sz="2400" dirty="0"/>
          </a:p>
        </p:txBody>
      </p:sp>
      <p:pic>
        <p:nvPicPr>
          <p:cNvPr id="2050" name="Picture 2"/>
          <p:cNvPicPr>
            <a:picLocks noChangeAspect="1" noChangeArrowheads="1"/>
          </p:cNvPicPr>
          <p:nvPr/>
        </p:nvPicPr>
        <p:blipFill>
          <a:blip r:embed="rId2">
            <a:extLst>
              <a:ext uri="{BEBA8EAE-BF5A-486C-A8C5-ECC9F3942E4B}">
                <a14:imgProps xmlns:a14="http://schemas.microsoft.com/office/drawing/2010/main">
                  <a14:imgLayer r:embed="rId3">
                    <a14:imgEffect>
                      <a14:sharpenSoften amount="40000"/>
                    </a14:imgEffect>
                  </a14:imgLayer>
                </a14:imgProps>
              </a:ext>
              <a:ext uri="{28A0092B-C50C-407E-A947-70E740481C1C}">
                <a14:useLocalDpi xmlns:a14="http://schemas.microsoft.com/office/drawing/2010/main" val="0"/>
              </a:ext>
            </a:extLst>
          </a:blip>
          <a:srcRect/>
          <a:stretch>
            <a:fillRect/>
          </a:stretch>
        </p:blipFill>
        <p:spPr bwMode="auto">
          <a:xfrm>
            <a:off x="6247767" y="2492896"/>
            <a:ext cx="2896233" cy="2016224"/>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6680220" y="4653136"/>
            <a:ext cx="2031325" cy="369332"/>
          </a:xfrm>
          <a:prstGeom prst="rect">
            <a:avLst/>
          </a:prstGeom>
        </p:spPr>
        <p:txBody>
          <a:bodyPr wrap="none">
            <a:spAutoFit/>
          </a:bodyPr>
          <a:lstStyle/>
          <a:p>
            <a:r>
              <a:rPr lang="hi-IN" altLang="zh-CN" dirty="0"/>
              <a:t>节点电流测试电路</a:t>
            </a:r>
            <a:endParaRPr lang="zh-CN" altLang="en-US" dirty="0"/>
          </a:p>
        </p:txBody>
      </p:sp>
      <p:pic>
        <p:nvPicPr>
          <p:cNvPr id="1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26413" y="50006"/>
            <a:ext cx="1017587" cy="1011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714654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2050"/>
                                        </p:tgtEl>
                                        <p:attrNameLst>
                                          <p:attrName>style.visibility</p:attrName>
                                        </p:attrNameLst>
                                      </p:cBhvr>
                                      <p:to>
                                        <p:strVal val="visible"/>
                                      </p:to>
                                    </p:set>
                                    <p:animEffect transition="in" filter="randombar(horizontal)">
                                      <p:cBhvr>
                                        <p:cTn id="12" dur="500"/>
                                        <p:tgtEl>
                                          <p:spTgt spid="2050"/>
                                        </p:tgtEl>
                                      </p:cBhvr>
                                    </p:animEffect>
                                  </p:childTnLst>
                                </p:cTn>
                              </p:par>
                              <p:par>
                                <p:cTn id="13" presetID="14" presetClass="entr" presetSubtype="1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randombar(horizontal)">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51519" y="1196752"/>
            <a:ext cx="8640961" cy="2308324"/>
          </a:xfrm>
          <a:prstGeom prst="rect">
            <a:avLst/>
          </a:prstGeom>
          <a:solidFill>
            <a:schemeClr val="bg1"/>
          </a:solidFill>
          <a:ln>
            <a:solidFill>
              <a:schemeClr val="bg1"/>
            </a:solidFill>
          </a:ln>
        </p:spPr>
        <p:style>
          <a:lnRef idx="1">
            <a:schemeClr val="dk1"/>
          </a:lnRef>
          <a:fillRef idx="2">
            <a:schemeClr val="dk1"/>
          </a:fillRef>
          <a:effectRef idx="1">
            <a:schemeClr val="dk1"/>
          </a:effectRef>
          <a:fontRef idx="minor">
            <a:schemeClr val="dk1"/>
          </a:fontRef>
        </p:style>
        <p:txBody>
          <a:bodyPr wrap="square">
            <a:spAutoFit/>
          </a:bodyPr>
          <a:lstStyle/>
          <a:p>
            <a:r>
              <a:rPr lang="zh-CN" altLang="zh-CN" b="1" dirty="0"/>
              <a:t>四</a:t>
            </a:r>
            <a:r>
              <a:rPr lang="zh-CN" altLang="zh-CN" dirty="0"/>
              <a:t>、</a:t>
            </a:r>
            <a:r>
              <a:rPr lang="hi-IN" altLang="zh-CN" b="1" dirty="0"/>
              <a:t>题目剖析</a:t>
            </a:r>
            <a:endParaRPr lang="zh-CN" altLang="zh-CN" dirty="0"/>
          </a:p>
          <a:p>
            <a:pPr>
              <a:lnSpc>
                <a:spcPct val="150000"/>
              </a:lnSpc>
            </a:pPr>
            <a:r>
              <a:rPr lang="en-US" altLang="zh-CN" sz="2400" dirty="0" smtClean="0"/>
              <a:t>          </a:t>
            </a:r>
            <a:r>
              <a:rPr lang="hi-IN" altLang="zh-CN" sz="2000" dirty="0" smtClean="0"/>
              <a:t>无线环境监测模拟装置好像气象台</a:t>
            </a:r>
            <a:r>
              <a:rPr lang="hi-IN" altLang="zh-CN" sz="2000" dirty="0"/>
              <a:t>（站）的一个模拟装置</a:t>
            </a:r>
            <a:r>
              <a:rPr lang="hi-IN" altLang="zh-CN" sz="2000" dirty="0" smtClean="0"/>
              <a:t>。</a:t>
            </a:r>
            <a:endParaRPr lang="en-US" altLang="zh-CN" sz="2000" dirty="0" smtClean="0"/>
          </a:p>
          <a:p>
            <a:pPr>
              <a:lnSpc>
                <a:spcPct val="150000"/>
              </a:lnSpc>
            </a:pPr>
            <a:r>
              <a:rPr lang="en-US" altLang="zh-CN" sz="2000" dirty="0" smtClean="0"/>
              <a:t> </a:t>
            </a:r>
            <a:r>
              <a:rPr lang="hi-IN" altLang="zh-CN" sz="2000" dirty="0"/>
              <a:t>目前几种</a:t>
            </a:r>
            <a:r>
              <a:rPr lang="zh-CN" altLang="zh-CN" sz="2000" dirty="0"/>
              <a:t>主流的</a:t>
            </a:r>
            <a:r>
              <a:rPr lang="hi-IN" altLang="zh-CN" sz="2000" dirty="0"/>
              <a:t>短距离</a:t>
            </a:r>
            <a:r>
              <a:rPr lang="zh-CN" altLang="zh-CN" sz="2000" dirty="0"/>
              <a:t>无线</a:t>
            </a:r>
            <a:r>
              <a:rPr lang="hi-IN" altLang="zh-CN" sz="2000" dirty="0"/>
              <a:t>通信技术包括：高速</a:t>
            </a:r>
            <a:r>
              <a:rPr lang="en-US" altLang="zh-CN" sz="2000" dirty="0"/>
              <a:t>WPAN</a:t>
            </a:r>
            <a:r>
              <a:rPr lang="hi-IN" altLang="zh-CN" sz="2000" dirty="0"/>
              <a:t>技术；</a:t>
            </a:r>
            <a:r>
              <a:rPr lang="en-US" altLang="zh-CN" sz="2000" dirty="0"/>
              <a:t>UWB</a:t>
            </a:r>
            <a:r>
              <a:rPr lang="hi-IN" altLang="zh-CN" sz="2000" dirty="0"/>
              <a:t>高度无线通信技术，包括</a:t>
            </a:r>
            <a:r>
              <a:rPr lang="en-US" altLang="zh-CN" sz="2000" dirty="0"/>
              <a:t>MB-OFDM</a:t>
            </a:r>
            <a:r>
              <a:rPr lang="hi-IN" altLang="zh-CN" sz="2000" dirty="0"/>
              <a:t>、</a:t>
            </a:r>
            <a:r>
              <a:rPr lang="en-US" altLang="zh-CN" sz="2000" dirty="0"/>
              <a:t>DB-UWB</a:t>
            </a:r>
            <a:r>
              <a:rPr lang="hi-IN" altLang="zh-CN" sz="2000" dirty="0"/>
              <a:t>；</a:t>
            </a:r>
            <a:r>
              <a:rPr lang="en-US" altLang="zh-CN" sz="2000" dirty="0" err="1"/>
              <a:t>Wirels</a:t>
            </a:r>
            <a:r>
              <a:rPr lang="en-US" altLang="zh-CN" sz="2000" dirty="0"/>
              <a:t> USB</a:t>
            </a:r>
            <a:r>
              <a:rPr lang="hi-IN" altLang="zh-CN" sz="2000" dirty="0"/>
              <a:t>技术；低速</a:t>
            </a:r>
            <a:r>
              <a:rPr lang="en-US" altLang="zh-CN" sz="2000" dirty="0"/>
              <a:t>WPAN</a:t>
            </a:r>
            <a:r>
              <a:rPr lang="hi-IN" altLang="zh-CN" sz="2000" dirty="0"/>
              <a:t>技术和</a:t>
            </a:r>
            <a:r>
              <a:rPr lang="en-US" altLang="zh-CN" sz="2000" dirty="0"/>
              <a:t>IEEE802.15.4//</a:t>
            </a:r>
            <a:r>
              <a:rPr lang="en-US" altLang="zh-CN" sz="2000" dirty="0" err="1"/>
              <a:t>Eigbee</a:t>
            </a:r>
            <a:r>
              <a:rPr lang="hi-IN" altLang="zh-CN" sz="2000" dirty="0" smtClean="0"/>
              <a:t>。本系统可以看做一个短距离无线通信系统模型。</a:t>
            </a:r>
            <a:endParaRPr lang="zh-CN" altLang="zh-CN" sz="2000" dirty="0"/>
          </a:p>
        </p:txBody>
      </p:sp>
      <p:sp>
        <p:nvSpPr>
          <p:cNvPr id="8197" name="TextBox 5" hidden="1"/>
          <p:cNvSpPr txBox="1">
            <a:spLocks noChangeArrowheads="1"/>
          </p:cNvSpPr>
          <p:nvPr/>
        </p:nvSpPr>
        <p:spPr bwMode="auto">
          <a:xfrm>
            <a:off x="1939925" y="1954213"/>
            <a:ext cx="1943100" cy="369887"/>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8198" name="矩形 6" hidden="1"/>
          <p:cNvSpPr>
            <a:spLocks noChangeArrowheads="1"/>
          </p:cNvSpPr>
          <p:nvPr/>
        </p:nvSpPr>
        <p:spPr bwMode="auto">
          <a:xfrm>
            <a:off x="1939925" y="3025775"/>
            <a:ext cx="1471613" cy="646113"/>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8199" name="矩形 7" hidden="1"/>
          <p:cNvSpPr>
            <a:spLocks noChangeArrowheads="1"/>
          </p:cNvSpPr>
          <p:nvPr/>
        </p:nvSpPr>
        <p:spPr bwMode="auto">
          <a:xfrm>
            <a:off x="2011363" y="4240213"/>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8200" name="矩形 8" hidden="1"/>
          <p:cNvSpPr>
            <a:spLocks noChangeArrowheads="1"/>
          </p:cNvSpPr>
          <p:nvPr/>
        </p:nvSpPr>
        <p:spPr bwMode="auto">
          <a:xfrm>
            <a:off x="2011363" y="5526088"/>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cxnSp>
        <p:nvCxnSpPr>
          <p:cNvPr id="20" name="直接连接符 19"/>
          <p:cNvCxnSpPr/>
          <p:nvPr/>
        </p:nvCxnSpPr>
        <p:spPr>
          <a:xfrm>
            <a:off x="0" y="500063"/>
            <a:ext cx="7429500" cy="1587"/>
          </a:xfrm>
          <a:prstGeom prst="line">
            <a:avLst/>
          </a:prstGeom>
          <a:ln w="15875">
            <a:solidFill>
              <a:srgbClr val="00417C"/>
            </a:solidFill>
            <a:prstDash val="dash"/>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179512" y="70405"/>
            <a:ext cx="3496470" cy="461665"/>
          </a:xfrm>
          <a:prstGeom prst="rect">
            <a:avLst/>
          </a:prstGeom>
        </p:spPr>
        <p:txBody>
          <a:bodyPr wrap="none">
            <a:spAutoFit/>
          </a:bodyPr>
          <a:lstStyle/>
          <a:p>
            <a:pPr lvl="0"/>
            <a:r>
              <a:rPr lang="en-US" altLang="zh-CN" sz="2400" dirty="0" smtClean="0">
                <a:latin typeface="华文行楷" pitchFamily="2" charset="-122"/>
                <a:ea typeface="华文行楷" pitchFamily="2" charset="-122"/>
              </a:rPr>
              <a:t>6.</a:t>
            </a:r>
            <a:r>
              <a:rPr lang="zh-CN" altLang="en-US" sz="2400" dirty="0">
                <a:latin typeface="华文行楷" pitchFamily="2" charset="-122"/>
                <a:ea typeface="华文行楷" pitchFamily="2" charset="-122"/>
              </a:rPr>
              <a:t>无线环境监测模拟装置</a:t>
            </a:r>
            <a:endParaRPr lang="zh-CN" altLang="zh-CN" sz="2400" dirty="0">
              <a:latin typeface="华文行楷" pitchFamily="2" charset="-122"/>
              <a:ea typeface="华文行楷" pitchFamily="2" charset="-122"/>
            </a:endParaRPr>
          </a:p>
        </p:txBody>
      </p:sp>
      <p:pic>
        <p:nvPicPr>
          <p:cNvPr id="4813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3321" y="3667499"/>
            <a:ext cx="8397355" cy="1960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Rectangle 3"/>
          <p:cNvSpPr>
            <a:spLocks noChangeArrowheads="1"/>
          </p:cNvSpPr>
          <p:nvPr/>
        </p:nvSpPr>
        <p:spPr bwMode="auto">
          <a:xfrm>
            <a:off x="1377459" y="5445224"/>
            <a:ext cx="6506909"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266700" algn="l" defTabSz="9144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           </a:t>
            </a:r>
            <a:r>
              <a:rPr kumimoji="0" lang="zh-CN" altLang="hi-IN" sz="16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终端</a:t>
            </a:r>
            <a:r>
              <a:rPr kumimoji="0" lang="zh-CN" altLang="en-US" sz="16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                                        </a:t>
            </a:r>
            <a:r>
              <a:rPr kumimoji="0" lang="zh-CN" altLang="hi-IN" sz="16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节点</a:t>
            </a:r>
            <a:endParaRPr kumimoji="0" lang="zh-CN" altLang="hi-IN" sz="16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266700" algn="l" defTabSz="914400" rtl="0" eaLnBrk="0" fontAlgn="base" latinLnBrk="0" hangingPunct="0">
              <a:lnSpc>
                <a:spcPct val="100000"/>
              </a:lnSpc>
              <a:spcBef>
                <a:spcPct val="0"/>
              </a:spcBef>
              <a:spcAft>
                <a:spcPct val="0"/>
              </a:spcAft>
              <a:buClrTx/>
              <a:buSzTx/>
              <a:buFontTx/>
              <a:buNone/>
              <a:tabLst/>
            </a:pPr>
            <a:r>
              <a:rPr kumimoji="0" lang="en-US" altLang="zh-CN" sz="1600" b="0" i="0" u="none" strike="noStrike" cap="none" normalizeH="0" dirty="0" smtClean="0">
                <a:ln>
                  <a:noFill/>
                </a:ln>
                <a:solidFill>
                  <a:schemeClr val="tx1"/>
                </a:solidFill>
                <a:effectLst/>
                <a:latin typeface="宋体" pitchFamily="2" charset="-122"/>
                <a:ea typeface="宋体" pitchFamily="2" charset="-122"/>
                <a:cs typeface="Times New Roman" pitchFamily="18" charset="0"/>
              </a:rPr>
              <a:t>                        </a:t>
            </a:r>
            <a:r>
              <a:rPr kumimoji="0" lang="zh-CN" altLang="hi-IN" sz="16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系统总体框图</a:t>
            </a:r>
            <a:endParaRPr kumimoji="0" lang="zh-CN" altLang="hi-IN" sz="16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pic>
        <p:nvPicPr>
          <p:cNvPr id="1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26413" y="50006"/>
            <a:ext cx="1017587" cy="1011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714654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barn(inVertical)">
                                      <p:cBhvr>
                                        <p:cTn id="1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2"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85660" y="1100351"/>
            <a:ext cx="8778828" cy="2400657"/>
          </a:xfrm>
          <a:prstGeom prst="rect">
            <a:avLst/>
          </a:prstGeom>
          <a:solidFill>
            <a:schemeClr val="bg1"/>
          </a:solidFill>
          <a:ln>
            <a:noFill/>
          </a:ln>
        </p:spPr>
        <p:style>
          <a:lnRef idx="1">
            <a:schemeClr val="dk1"/>
          </a:lnRef>
          <a:fillRef idx="2">
            <a:schemeClr val="dk1"/>
          </a:fillRef>
          <a:effectRef idx="1">
            <a:schemeClr val="dk1"/>
          </a:effectRef>
          <a:fontRef idx="minor">
            <a:schemeClr val="dk1"/>
          </a:fontRef>
        </p:style>
        <p:txBody>
          <a:bodyPr wrap="square">
            <a:spAutoFit/>
          </a:bodyPr>
          <a:lstStyle/>
          <a:p>
            <a:pPr>
              <a:lnSpc>
                <a:spcPct val="150000"/>
              </a:lnSpc>
            </a:pPr>
            <a:r>
              <a:rPr lang="hi-IN" altLang="zh-CN" sz="2000" dirty="0" smtClean="0"/>
              <a:t>本题的重点和难点有两个：</a:t>
            </a:r>
            <a:r>
              <a:rPr lang="hi-IN" altLang="zh-CN" sz="2000" dirty="0" smtClean="0">
                <a:solidFill>
                  <a:schemeClr val="tx1"/>
                </a:solidFill>
              </a:rPr>
              <a:t>通信协议</a:t>
            </a:r>
            <a:r>
              <a:rPr lang="zh-CN" altLang="en-US" sz="2000" dirty="0" smtClean="0"/>
              <a:t>和</a:t>
            </a:r>
            <a:r>
              <a:rPr lang="hi-IN" altLang="zh-CN" sz="2000" dirty="0" smtClean="0">
                <a:solidFill>
                  <a:schemeClr val="tx1"/>
                </a:solidFill>
              </a:rPr>
              <a:t>低压</a:t>
            </a:r>
            <a:r>
              <a:rPr lang="hi-IN" altLang="zh-CN" sz="2000" dirty="0">
                <a:solidFill>
                  <a:schemeClr val="tx1"/>
                </a:solidFill>
              </a:rPr>
              <a:t>、价廉、低功耗收发系统的设计</a:t>
            </a:r>
            <a:r>
              <a:rPr lang="hi-IN" altLang="zh-CN" sz="2000" dirty="0" smtClean="0">
                <a:solidFill>
                  <a:schemeClr val="tx1"/>
                </a:solidFill>
              </a:rPr>
              <a:t>。</a:t>
            </a:r>
            <a:endParaRPr lang="zh-CN" altLang="zh-CN" sz="2000" dirty="0">
              <a:solidFill>
                <a:schemeClr val="tx1"/>
              </a:solidFill>
            </a:endParaRPr>
          </a:p>
          <a:p>
            <a:pPr>
              <a:lnSpc>
                <a:spcPct val="150000"/>
              </a:lnSpc>
            </a:pPr>
            <a:r>
              <a:rPr lang="hi-IN" altLang="zh-CN" sz="2000" b="1" dirty="0" smtClean="0"/>
              <a:t>通信协议</a:t>
            </a:r>
            <a:endParaRPr lang="zh-CN" altLang="zh-CN" sz="2000" b="1" dirty="0"/>
          </a:p>
          <a:p>
            <a:pPr>
              <a:lnSpc>
                <a:spcPct val="150000"/>
              </a:lnSpc>
            </a:pPr>
            <a:r>
              <a:rPr lang="en-US" altLang="zh-CN" sz="2000" dirty="0" smtClean="0"/>
              <a:t>        </a:t>
            </a:r>
            <a:r>
              <a:rPr lang="hi-IN" altLang="zh-CN" sz="2000" dirty="0" smtClean="0"/>
              <a:t>根据题目的任务与要求</a:t>
            </a:r>
            <a:r>
              <a:rPr lang="hi-IN" altLang="zh-CN" sz="2000" dirty="0"/>
              <a:t>，探测终端应能探测节点的存在，</a:t>
            </a:r>
            <a:r>
              <a:rPr lang="hi-IN" altLang="zh-CN" sz="2000" dirty="0" smtClean="0"/>
              <a:t>并能接收到节点信息</a:t>
            </a:r>
            <a:r>
              <a:rPr lang="zh-CN" altLang="en-US" sz="2000" dirty="0" smtClean="0"/>
              <a:t>。</a:t>
            </a:r>
            <a:r>
              <a:rPr lang="hi-IN" altLang="zh-CN" sz="2000" dirty="0" smtClean="0"/>
              <a:t>无论是终端还是节点均有一套收发系统且共用一副天线。</a:t>
            </a:r>
            <a:r>
              <a:rPr lang="hi-IN" altLang="zh-CN" sz="2000" dirty="0"/>
              <a:t>天线的方向性很强，波瓣很窄，而且节点是分布在探测终点的周围</a:t>
            </a:r>
            <a:r>
              <a:rPr lang="hi-IN" altLang="zh-CN" sz="2000" dirty="0" smtClean="0"/>
              <a:t>。</a:t>
            </a:r>
            <a:endParaRPr lang="zh-CN" altLang="zh-CN" sz="2000" dirty="0"/>
          </a:p>
        </p:txBody>
      </p:sp>
      <p:pic>
        <p:nvPicPr>
          <p:cNvPr id="14" name="Picture 2" descr="QQ截图未命名"/>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74155" y="3620603"/>
            <a:ext cx="5274109" cy="33367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7" name="TextBox 5" hidden="1"/>
          <p:cNvSpPr txBox="1">
            <a:spLocks noChangeArrowheads="1"/>
          </p:cNvSpPr>
          <p:nvPr/>
        </p:nvSpPr>
        <p:spPr bwMode="auto">
          <a:xfrm>
            <a:off x="1939925" y="1954213"/>
            <a:ext cx="1943100" cy="369887"/>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8198" name="矩形 6" hidden="1"/>
          <p:cNvSpPr>
            <a:spLocks noChangeArrowheads="1"/>
          </p:cNvSpPr>
          <p:nvPr/>
        </p:nvSpPr>
        <p:spPr bwMode="auto">
          <a:xfrm>
            <a:off x="1939925" y="3025775"/>
            <a:ext cx="1471613" cy="646113"/>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8199" name="矩形 7" hidden="1"/>
          <p:cNvSpPr>
            <a:spLocks noChangeArrowheads="1"/>
          </p:cNvSpPr>
          <p:nvPr/>
        </p:nvSpPr>
        <p:spPr bwMode="auto">
          <a:xfrm>
            <a:off x="2011363" y="4240213"/>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8200" name="矩形 8" hidden="1"/>
          <p:cNvSpPr>
            <a:spLocks noChangeArrowheads="1"/>
          </p:cNvSpPr>
          <p:nvPr/>
        </p:nvSpPr>
        <p:spPr bwMode="auto">
          <a:xfrm>
            <a:off x="2011363" y="5526088"/>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cxnSp>
        <p:nvCxnSpPr>
          <p:cNvPr id="20" name="直接连接符 19"/>
          <p:cNvCxnSpPr/>
          <p:nvPr/>
        </p:nvCxnSpPr>
        <p:spPr>
          <a:xfrm>
            <a:off x="0" y="500063"/>
            <a:ext cx="7429500" cy="1587"/>
          </a:xfrm>
          <a:prstGeom prst="line">
            <a:avLst/>
          </a:prstGeom>
          <a:ln w="15875">
            <a:solidFill>
              <a:srgbClr val="00417C"/>
            </a:solidFill>
            <a:prstDash val="dash"/>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179512" y="70405"/>
            <a:ext cx="3496470" cy="461665"/>
          </a:xfrm>
          <a:prstGeom prst="rect">
            <a:avLst/>
          </a:prstGeom>
        </p:spPr>
        <p:txBody>
          <a:bodyPr wrap="none">
            <a:spAutoFit/>
          </a:bodyPr>
          <a:lstStyle/>
          <a:p>
            <a:pPr lvl="0"/>
            <a:r>
              <a:rPr lang="en-US" altLang="zh-CN" sz="2400" dirty="0" smtClean="0">
                <a:latin typeface="华文行楷" pitchFamily="2" charset="-122"/>
                <a:ea typeface="华文行楷" pitchFamily="2" charset="-122"/>
              </a:rPr>
              <a:t>6.</a:t>
            </a:r>
            <a:r>
              <a:rPr lang="zh-CN" altLang="en-US" sz="2400" dirty="0">
                <a:latin typeface="华文行楷" pitchFamily="2" charset="-122"/>
                <a:ea typeface="华文行楷" pitchFamily="2" charset="-122"/>
              </a:rPr>
              <a:t>无线环境监测模拟装置</a:t>
            </a:r>
            <a:endParaRPr lang="zh-CN" altLang="zh-CN" sz="2400" dirty="0">
              <a:latin typeface="华文行楷" pitchFamily="2" charset="-122"/>
              <a:ea typeface="华文行楷" pitchFamily="2" charset="-122"/>
            </a:endParaRPr>
          </a:p>
        </p:txBody>
      </p:sp>
      <p:sp>
        <p:nvSpPr>
          <p:cNvPr id="3"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1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26413" y="50006"/>
            <a:ext cx="1017587" cy="1011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714654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7" name="TextBox 5" hidden="1"/>
          <p:cNvSpPr txBox="1">
            <a:spLocks noChangeArrowheads="1"/>
          </p:cNvSpPr>
          <p:nvPr/>
        </p:nvSpPr>
        <p:spPr bwMode="auto">
          <a:xfrm>
            <a:off x="1939925" y="1954213"/>
            <a:ext cx="1943100" cy="369887"/>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8198" name="矩形 6" hidden="1"/>
          <p:cNvSpPr>
            <a:spLocks noChangeArrowheads="1"/>
          </p:cNvSpPr>
          <p:nvPr/>
        </p:nvSpPr>
        <p:spPr bwMode="auto">
          <a:xfrm>
            <a:off x="1939925" y="3025775"/>
            <a:ext cx="1471613" cy="646113"/>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8199" name="矩形 7" hidden="1"/>
          <p:cNvSpPr>
            <a:spLocks noChangeArrowheads="1"/>
          </p:cNvSpPr>
          <p:nvPr/>
        </p:nvSpPr>
        <p:spPr bwMode="auto">
          <a:xfrm>
            <a:off x="2011363" y="4240213"/>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8200" name="矩形 8" hidden="1"/>
          <p:cNvSpPr>
            <a:spLocks noChangeArrowheads="1"/>
          </p:cNvSpPr>
          <p:nvPr/>
        </p:nvSpPr>
        <p:spPr bwMode="auto">
          <a:xfrm>
            <a:off x="2011363" y="5526088"/>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cxnSp>
        <p:nvCxnSpPr>
          <p:cNvPr id="20" name="直接连接符 19"/>
          <p:cNvCxnSpPr/>
          <p:nvPr/>
        </p:nvCxnSpPr>
        <p:spPr>
          <a:xfrm>
            <a:off x="0" y="500063"/>
            <a:ext cx="7429500" cy="1587"/>
          </a:xfrm>
          <a:prstGeom prst="line">
            <a:avLst/>
          </a:prstGeom>
          <a:ln w="15875">
            <a:solidFill>
              <a:srgbClr val="00417C"/>
            </a:solidFill>
            <a:prstDash val="dash"/>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179512" y="70405"/>
            <a:ext cx="3496470" cy="461665"/>
          </a:xfrm>
          <a:prstGeom prst="rect">
            <a:avLst/>
          </a:prstGeom>
        </p:spPr>
        <p:txBody>
          <a:bodyPr wrap="none">
            <a:spAutoFit/>
          </a:bodyPr>
          <a:lstStyle/>
          <a:p>
            <a:pPr lvl="0"/>
            <a:r>
              <a:rPr lang="en-US" altLang="zh-CN" sz="2400" dirty="0" smtClean="0">
                <a:latin typeface="华文行楷" pitchFamily="2" charset="-122"/>
                <a:ea typeface="华文行楷" pitchFamily="2" charset="-122"/>
              </a:rPr>
              <a:t>6.</a:t>
            </a:r>
            <a:r>
              <a:rPr lang="zh-CN" altLang="en-US" sz="2400" dirty="0">
                <a:latin typeface="华文行楷" pitchFamily="2" charset="-122"/>
                <a:ea typeface="华文行楷" pitchFamily="2" charset="-122"/>
              </a:rPr>
              <a:t>无线环境监测模拟装置</a:t>
            </a:r>
            <a:endParaRPr lang="zh-CN" altLang="zh-CN" sz="2400" dirty="0">
              <a:latin typeface="华文行楷" pitchFamily="2" charset="-122"/>
              <a:ea typeface="华文行楷" pitchFamily="2" charset="-122"/>
            </a:endParaRPr>
          </a:p>
        </p:txBody>
      </p:sp>
      <p:sp>
        <p:nvSpPr>
          <p:cNvPr id="3"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矩形 5"/>
          <p:cNvSpPr/>
          <p:nvPr/>
        </p:nvSpPr>
        <p:spPr>
          <a:xfrm>
            <a:off x="179512" y="1052736"/>
            <a:ext cx="8352928" cy="1291379"/>
          </a:xfrm>
          <a:prstGeom prst="rect">
            <a:avLst/>
          </a:prstGeom>
          <a:solidFill>
            <a:schemeClr val="bg1"/>
          </a:solidFill>
          <a:ln>
            <a:noFill/>
          </a:ln>
        </p:spPr>
        <p:style>
          <a:lnRef idx="1">
            <a:schemeClr val="dk1"/>
          </a:lnRef>
          <a:fillRef idx="2">
            <a:schemeClr val="dk1"/>
          </a:fillRef>
          <a:effectRef idx="1">
            <a:schemeClr val="dk1"/>
          </a:effectRef>
          <a:fontRef idx="minor">
            <a:schemeClr val="dk1"/>
          </a:fontRef>
        </p:style>
        <p:txBody>
          <a:bodyPr wrap="square">
            <a:spAutoFit/>
          </a:bodyPr>
          <a:lstStyle/>
          <a:p>
            <a:pPr>
              <a:lnSpc>
                <a:spcPct val="150000"/>
              </a:lnSpc>
            </a:pPr>
            <a:r>
              <a:rPr lang="zh-CN" altLang="en-US" dirty="0" smtClean="0"/>
              <a:t>      采用</a:t>
            </a:r>
            <a:r>
              <a:rPr lang="hi-IN" altLang="zh-CN" dirty="0" smtClean="0"/>
              <a:t>应答式通信方式</a:t>
            </a:r>
            <a:r>
              <a:rPr lang="hi-IN" altLang="zh-CN" dirty="0"/>
              <a:t>：由监测终端主动发起所有的传输过程，监测终端的天线可以旋转，依次轮询每一个可能的节点编号来收集信息，信息的转发由终端主动发送命令给节点来启动</a:t>
            </a:r>
            <a:r>
              <a:rPr lang="hi-IN" altLang="zh-CN" dirty="0" smtClean="0"/>
              <a:t>。</a:t>
            </a:r>
            <a:endParaRPr lang="zh-CN" altLang="zh-CN" dirty="0"/>
          </a:p>
        </p:txBody>
      </p:sp>
      <p:sp>
        <p:nvSpPr>
          <p:cNvPr id="10" name="矩形 9"/>
          <p:cNvSpPr/>
          <p:nvPr/>
        </p:nvSpPr>
        <p:spPr>
          <a:xfrm>
            <a:off x="168713" y="2498172"/>
            <a:ext cx="8352928" cy="1338828"/>
          </a:xfrm>
          <a:prstGeom prst="rect">
            <a:avLst/>
          </a:prstGeom>
          <a:solidFill>
            <a:schemeClr val="bg1"/>
          </a:solidFill>
          <a:ln>
            <a:noFill/>
          </a:ln>
        </p:spPr>
        <p:style>
          <a:lnRef idx="1">
            <a:schemeClr val="dk1"/>
          </a:lnRef>
          <a:fillRef idx="2">
            <a:schemeClr val="dk1"/>
          </a:fillRef>
          <a:effectRef idx="1">
            <a:schemeClr val="dk1"/>
          </a:effectRef>
          <a:fontRef idx="minor">
            <a:schemeClr val="dk1"/>
          </a:fontRef>
        </p:style>
        <p:txBody>
          <a:bodyPr wrap="square">
            <a:spAutoFit/>
          </a:bodyPr>
          <a:lstStyle/>
          <a:p>
            <a:pPr>
              <a:lnSpc>
                <a:spcPct val="150000"/>
              </a:lnSpc>
            </a:pPr>
            <a:r>
              <a:rPr lang="en-US" altLang="zh-CN" b="1" dirty="0"/>
              <a:t>2.</a:t>
            </a:r>
            <a:r>
              <a:rPr lang="hi-IN" altLang="zh-CN" b="1" dirty="0"/>
              <a:t>收发系统方案</a:t>
            </a:r>
            <a:endParaRPr lang="zh-CN" altLang="zh-CN" dirty="0"/>
          </a:p>
          <a:p>
            <a:pPr>
              <a:lnSpc>
                <a:spcPct val="150000"/>
              </a:lnSpc>
            </a:pPr>
            <a:r>
              <a:rPr lang="en-US" altLang="zh-CN" dirty="0" smtClean="0"/>
              <a:t>     </a:t>
            </a:r>
            <a:r>
              <a:rPr lang="zh-CN" altLang="en-US" dirty="0" smtClean="0"/>
              <a:t>（</a:t>
            </a:r>
            <a:r>
              <a:rPr lang="en-US" altLang="zh-CN" dirty="0" smtClean="0"/>
              <a:t> 1</a:t>
            </a:r>
            <a:r>
              <a:rPr lang="hi-IN" altLang="zh-CN" dirty="0"/>
              <a:t>）调制方案考虑</a:t>
            </a:r>
            <a:endParaRPr lang="zh-CN" altLang="zh-CN" dirty="0"/>
          </a:p>
          <a:p>
            <a:pPr>
              <a:lnSpc>
                <a:spcPct val="150000"/>
              </a:lnSpc>
            </a:pPr>
            <a:r>
              <a:rPr lang="hi-IN" altLang="zh-CN" dirty="0"/>
              <a:t>由于传输的对象是地址码和数字信息，其调制方式采取</a:t>
            </a:r>
            <a:r>
              <a:rPr lang="en-US" altLang="zh-CN" dirty="0"/>
              <a:t>2ASK</a:t>
            </a:r>
            <a:r>
              <a:rPr lang="hi-IN" altLang="zh-CN" dirty="0"/>
              <a:t>、</a:t>
            </a:r>
            <a:r>
              <a:rPr lang="en-US" altLang="zh-CN" dirty="0"/>
              <a:t>2FSK</a:t>
            </a:r>
            <a:r>
              <a:rPr lang="hi-IN" altLang="zh-CN" dirty="0"/>
              <a:t>、和</a:t>
            </a:r>
            <a:r>
              <a:rPr lang="en-US" altLang="zh-CN" dirty="0"/>
              <a:t>2PSK</a:t>
            </a:r>
            <a:r>
              <a:rPr lang="hi-IN" altLang="zh-CN" dirty="0"/>
              <a:t>均可</a:t>
            </a:r>
            <a:r>
              <a:rPr lang="hi-IN" altLang="zh-CN" dirty="0" smtClean="0"/>
              <a:t>。</a:t>
            </a:r>
            <a:endParaRPr lang="zh-CN" altLang="zh-CN" dirty="0"/>
          </a:p>
        </p:txBody>
      </p:sp>
      <p:sp>
        <p:nvSpPr>
          <p:cNvPr id="13" name="矩形 12"/>
          <p:cNvSpPr/>
          <p:nvPr/>
        </p:nvSpPr>
        <p:spPr>
          <a:xfrm>
            <a:off x="146795" y="4005064"/>
            <a:ext cx="8352928" cy="2122376"/>
          </a:xfrm>
          <a:prstGeom prst="rect">
            <a:avLst/>
          </a:prstGeom>
          <a:solidFill>
            <a:schemeClr val="bg1"/>
          </a:solidFill>
          <a:ln>
            <a:noFill/>
          </a:ln>
        </p:spPr>
        <p:style>
          <a:lnRef idx="1">
            <a:schemeClr val="dk1"/>
          </a:lnRef>
          <a:fillRef idx="2">
            <a:schemeClr val="dk1"/>
          </a:fillRef>
          <a:effectRef idx="1">
            <a:schemeClr val="dk1"/>
          </a:effectRef>
          <a:fontRef idx="minor">
            <a:schemeClr val="dk1"/>
          </a:fontRef>
        </p:style>
        <p:txBody>
          <a:bodyPr wrap="square">
            <a:spAutoFit/>
          </a:bodyPr>
          <a:lstStyle/>
          <a:p>
            <a:pPr indent="266700" eaLnBrk="0" hangingPunct="0">
              <a:lnSpc>
                <a:spcPct val="150000"/>
              </a:lnSpc>
            </a:pPr>
            <a:r>
              <a:rPr lang="zh-CN" altLang="en-US" dirty="0" smtClean="0">
                <a:solidFill>
                  <a:schemeClr val="dk1"/>
                </a:solidFill>
                <a:latin typeface="+mn-lt"/>
                <a:ea typeface="+mn-ea"/>
              </a:rPr>
              <a:t>（</a:t>
            </a:r>
            <a:r>
              <a:rPr lang="en-US" altLang="zh-CN" dirty="0" smtClean="0">
                <a:solidFill>
                  <a:schemeClr val="dk1"/>
                </a:solidFill>
                <a:latin typeface="+mn-lt"/>
                <a:ea typeface="+mn-ea"/>
              </a:rPr>
              <a:t>2</a:t>
            </a:r>
            <a:r>
              <a:rPr lang="zh-CN" altLang="hi-IN" dirty="0">
                <a:solidFill>
                  <a:schemeClr val="dk1"/>
                </a:solidFill>
                <a:latin typeface="+mn-lt"/>
                <a:ea typeface="+mn-ea"/>
              </a:rPr>
              <a:t>）收发系统设计</a:t>
            </a:r>
            <a:r>
              <a:rPr lang="zh-CN" altLang="hi-IN" dirty="0" smtClean="0">
                <a:solidFill>
                  <a:schemeClr val="dk1"/>
                </a:solidFill>
                <a:latin typeface="+mn-lt"/>
                <a:ea typeface="+mn-ea"/>
              </a:rPr>
              <a:t>考虑</a:t>
            </a:r>
            <a:endParaRPr lang="en-US" altLang="zh-CN" dirty="0">
              <a:solidFill>
                <a:schemeClr val="dk1"/>
              </a:solidFill>
              <a:latin typeface="+mn-lt"/>
              <a:ea typeface="+mn-ea"/>
            </a:endParaRPr>
          </a:p>
          <a:p>
            <a:pPr lvl="0" indent="266700" eaLnBrk="0" hangingPunct="0">
              <a:lnSpc>
                <a:spcPct val="150000"/>
              </a:lnSpc>
            </a:pPr>
            <a:r>
              <a:rPr lang="zh-CN" altLang="hi-IN" dirty="0">
                <a:solidFill>
                  <a:schemeClr val="dk1"/>
                </a:solidFill>
                <a:latin typeface="+mn-lt"/>
                <a:ea typeface="+mn-ea"/>
              </a:rPr>
              <a:t>根据通信协议论证得知，通信方式采用应答式的</a:t>
            </a:r>
            <a:r>
              <a:rPr lang="en-US" altLang="zh-CN" dirty="0">
                <a:solidFill>
                  <a:schemeClr val="dk1"/>
                </a:solidFill>
                <a:latin typeface="+mn-lt"/>
                <a:ea typeface="+mn-ea"/>
              </a:rPr>
              <a:t>TDMS</a:t>
            </a:r>
            <a:r>
              <a:rPr lang="zh-CN" altLang="hi-IN" dirty="0">
                <a:solidFill>
                  <a:schemeClr val="dk1"/>
                </a:solidFill>
                <a:latin typeface="+mn-lt"/>
                <a:ea typeface="+mn-ea"/>
              </a:rPr>
              <a:t>（时段多址复用）与</a:t>
            </a:r>
            <a:r>
              <a:rPr lang="en-US" altLang="zh-CN" dirty="0">
                <a:solidFill>
                  <a:schemeClr val="dk1"/>
                </a:solidFill>
                <a:latin typeface="+mn-lt"/>
                <a:ea typeface="+mn-ea"/>
              </a:rPr>
              <a:t>CDM</a:t>
            </a:r>
            <a:r>
              <a:rPr lang="zh-CN" altLang="hi-IN" dirty="0">
                <a:solidFill>
                  <a:schemeClr val="dk1"/>
                </a:solidFill>
                <a:latin typeface="+mn-lt"/>
                <a:ea typeface="+mn-ea"/>
              </a:rPr>
              <a:t>（码分多址复用）相结合的通信模式。由于收发系统共用一副天线，收发同一频率。收发必须隔离，一般采用时分的方法。为了缩短呼叫时间，终端发射功率可以远大于节点发射功率</a:t>
            </a:r>
            <a:r>
              <a:rPr lang="zh-CN" altLang="hi-IN" dirty="0" smtClean="0">
                <a:solidFill>
                  <a:schemeClr val="dk1"/>
                </a:solidFill>
                <a:latin typeface="+mn-lt"/>
                <a:ea typeface="+mn-ea"/>
              </a:rPr>
              <a:t>。</a:t>
            </a:r>
            <a:endParaRPr lang="zh-CN" altLang="hi-IN" dirty="0">
              <a:solidFill>
                <a:schemeClr val="dk1"/>
              </a:solidFill>
              <a:latin typeface="+mn-lt"/>
              <a:ea typeface="+mn-ea"/>
            </a:endParaRPr>
          </a:p>
        </p:txBody>
      </p:sp>
      <p:pic>
        <p:nvPicPr>
          <p:cNvPr id="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26413" y="50006"/>
            <a:ext cx="1017587" cy="1011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20005668"/>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7" name="TextBox 5" hidden="1"/>
          <p:cNvSpPr txBox="1">
            <a:spLocks noChangeArrowheads="1"/>
          </p:cNvSpPr>
          <p:nvPr/>
        </p:nvSpPr>
        <p:spPr bwMode="auto">
          <a:xfrm>
            <a:off x="1939925" y="1954213"/>
            <a:ext cx="1943100" cy="369887"/>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8198" name="矩形 6" hidden="1"/>
          <p:cNvSpPr>
            <a:spLocks noChangeArrowheads="1"/>
          </p:cNvSpPr>
          <p:nvPr/>
        </p:nvSpPr>
        <p:spPr bwMode="auto">
          <a:xfrm>
            <a:off x="1939925" y="3025775"/>
            <a:ext cx="1471613" cy="646113"/>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8199" name="矩形 7" hidden="1"/>
          <p:cNvSpPr>
            <a:spLocks noChangeArrowheads="1"/>
          </p:cNvSpPr>
          <p:nvPr/>
        </p:nvSpPr>
        <p:spPr bwMode="auto">
          <a:xfrm>
            <a:off x="2011363" y="4240213"/>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8200" name="矩形 8" hidden="1"/>
          <p:cNvSpPr>
            <a:spLocks noChangeArrowheads="1"/>
          </p:cNvSpPr>
          <p:nvPr/>
        </p:nvSpPr>
        <p:spPr bwMode="auto">
          <a:xfrm>
            <a:off x="2011363" y="5526088"/>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cxnSp>
        <p:nvCxnSpPr>
          <p:cNvPr id="20" name="直接连接符 19"/>
          <p:cNvCxnSpPr/>
          <p:nvPr/>
        </p:nvCxnSpPr>
        <p:spPr>
          <a:xfrm>
            <a:off x="0" y="500063"/>
            <a:ext cx="7429500" cy="1587"/>
          </a:xfrm>
          <a:prstGeom prst="line">
            <a:avLst/>
          </a:prstGeom>
          <a:ln w="15875">
            <a:solidFill>
              <a:srgbClr val="00417C"/>
            </a:solidFill>
            <a:prstDash val="dash"/>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179512" y="70405"/>
            <a:ext cx="3496470" cy="461665"/>
          </a:xfrm>
          <a:prstGeom prst="rect">
            <a:avLst/>
          </a:prstGeom>
        </p:spPr>
        <p:txBody>
          <a:bodyPr wrap="none">
            <a:spAutoFit/>
          </a:bodyPr>
          <a:lstStyle/>
          <a:p>
            <a:pPr lvl="0"/>
            <a:r>
              <a:rPr lang="en-US" altLang="zh-CN" sz="2400" dirty="0" smtClean="0">
                <a:latin typeface="华文行楷" pitchFamily="2" charset="-122"/>
                <a:ea typeface="华文行楷" pitchFamily="2" charset="-122"/>
              </a:rPr>
              <a:t>6.</a:t>
            </a:r>
            <a:r>
              <a:rPr lang="zh-CN" altLang="en-US" sz="2400" dirty="0">
                <a:latin typeface="华文行楷" pitchFamily="2" charset="-122"/>
                <a:ea typeface="华文行楷" pitchFamily="2" charset="-122"/>
              </a:rPr>
              <a:t>无线环境监测模拟装置</a:t>
            </a:r>
            <a:endParaRPr lang="zh-CN" altLang="zh-CN" sz="2400" dirty="0">
              <a:latin typeface="华文行楷" pitchFamily="2" charset="-122"/>
              <a:ea typeface="华文行楷" pitchFamily="2" charset="-122"/>
            </a:endParaRPr>
          </a:p>
        </p:txBody>
      </p:sp>
      <p:sp>
        <p:nvSpPr>
          <p:cNvPr id="3"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矩形 3"/>
          <p:cNvSpPr/>
          <p:nvPr/>
        </p:nvSpPr>
        <p:spPr>
          <a:xfrm>
            <a:off x="179512" y="2630377"/>
            <a:ext cx="8568953" cy="2862322"/>
          </a:xfrm>
          <a:prstGeom prst="rect">
            <a:avLst/>
          </a:prstGeom>
          <a:solidFill>
            <a:schemeClr val="bg1"/>
          </a:solidFill>
          <a:ln>
            <a:solidFill>
              <a:schemeClr val="bg1"/>
            </a:solidFill>
          </a:ln>
        </p:spPr>
        <p:style>
          <a:lnRef idx="1">
            <a:schemeClr val="dk1"/>
          </a:lnRef>
          <a:fillRef idx="2">
            <a:schemeClr val="dk1"/>
          </a:fillRef>
          <a:effectRef idx="1">
            <a:schemeClr val="dk1"/>
          </a:effectRef>
          <a:fontRef idx="minor">
            <a:schemeClr val="dk1"/>
          </a:fontRef>
        </p:style>
        <p:txBody>
          <a:bodyPr wrap="square">
            <a:spAutoFit/>
          </a:bodyPr>
          <a:lstStyle/>
          <a:p>
            <a:pPr>
              <a:lnSpc>
                <a:spcPct val="150000"/>
              </a:lnSpc>
            </a:pPr>
            <a:r>
              <a:rPr lang="en-US" altLang="zh-CN" sz="2000" dirty="0" smtClean="0"/>
              <a:t>         </a:t>
            </a:r>
            <a:r>
              <a:rPr lang="hi-IN" altLang="zh-CN" sz="2000" dirty="0" smtClean="0"/>
              <a:t>若终端呼叫功率足够大</a:t>
            </a:r>
            <a:r>
              <a:rPr lang="hi-IN" altLang="zh-CN" sz="2000" dirty="0"/>
              <a:t>，充分利用终端收发系统总功率</a:t>
            </a:r>
            <a:r>
              <a:rPr lang="zh-CN" altLang="zh-CN" sz="2000" dirty="0"/>
              <a:t>≤</a:t>
            </a:r>
            <a:r>
              <a:rPr lang="en-US" altLang="zh-CN" sz="2000" dirty="0"/>
              <a:t>1W</a:t>
            </a:r>
            <a:r>
              <a:rPr lang="hi-IN" altLang="zh-CN" sz="2000" dirty="0"/>
              <a:t>的条件，使得每个节点均能接受到呼叫信息，则呼叫传输时间将大大缩短。</a:t>
            </a:r>
            <a:endParaRPr lang="zh-CN" altLang="zh-CN" sz="2000" dirty="0"/>
          </a:p>
          <a:p>
            <a:pPr>
              <a:lnSpc>
                <a:spcPct val="150000"/>
              </a:lnSpc>
            </a:pPr>
            <a:r>
              <a:rPr lang="en-US" altLang="zh-CN" sz="2000" dirty="0" smtClean="0"/>
              <a:t>       </a:t>
            </a:r>
            <a:r>
              <a:rPr lang="hi-IN" altLang="zh-CN" sz="2000" dirty="0" smtClean="0"/>
              <a:t>另外</a:t>
            </a:r>
            <a:r>
              <a:rPr lang="hi-IN" altLang="zh-CN" sz="2000" dirty="0"/>
              <a:t>，尽量提高接收机的灵敏度。根据通信方程得知，提高接收机的灵敏度和提高发射机的功率对提高作用距离的贡献是一样。提高节点的发射功率来提高转发距离不是一个好办法，因为在发射机效率一定的条件下，提高发射功率必然会增加节点消耗的功率，不利于节能的要求。</a:t>
            </a:r>
            <a:endParaRPr lang="zh-CN" altLang="zh-CN" sz="2000" dirty="0"/>
          </a:p>
        </p:txBody>
      </p:sp>
      <p:graphicFrame>
        <p:nvGraphicFramePr>
          <p:cNvPr id="5" name="对象 4"/>
          <p:cNvGraphicFramePr>
            <a:graphicFrameLocks noChangeAspect="1"/>
          </p:cNvGraphicFramePr>
          <p:nvPr>
            <p:extLst>
              <p:ext uri="{D42A27DB-BD31-4B8C-83A1-F6EECF244321}">
                <p14:modId xmlns:p14="http://schemas.microsoft.com/office/powerpoint/2010/main" val="3588965940"/>
              </p:ext>
            </p:extLst>
          </p:nvPr>
        </p:nvGraphicFramePr>
        <p:xfrm>
          <a:off x="2699792" y="1772816"/>
          <a:ext cx="2589213" cy="407987"/>
        </p:xfrm>
        <a:graphic>
          <a:graphicData uri="http://schemas.openxmlformats.org/presentationml/2006/ole">
            <mc:AlternateContent xmlns:mc="http://schemas.openxmlformats.org/markup-compatibility/2006">
              <mc:Choice xmlns:v="urn:schemas-microsoft-com:vml" Requires="v">
                <p:oleObj spid="_x0000_s49253" name="公式" r:id="rId3" imgW="1439494" imgH="229322" progId="Equation.3">
                  <p:embed/>
                </p:oleObj>
              </mc:Choice>
              <mc:Fallback>
                <p:oleObj name="公式" r:id="rId3" imgW="1439494" imgH="229322" progId="Equation.3">
                  <p:embed/>
                  <p:pic>
                    <p:nvPicPr>
                      <p:cNvPr id="0" name="对象 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99792" y="1772816"/>
                        <a:ext cx="2589213" cy="407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12"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126413" y="50006"/>
            <a:ext cx="1017587" cy="1011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961765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9" name="TextBox 5" hidden="1"/>
          <p:cNvSpPr txBox="1">
            <a:spLocks noChangeArrowheads="1"/>
          </p:cNvSpPr>
          <p:nvPr/>
        </p:nvSpPr>
        <p:spPr bwMode="auto">
          <a:xfrm>
            <a:off x="1939925" y="1954213"/>
            <a:ext cx="1943100" cy="369887"/>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6150" name="矩形 6" hidden="1"/>
          <p:cNvSpPr>
            <a:spLocks noChangeArrowheads="1"/>
          </p:cNvSpPr>
          <p:nvPr/>
        </p:nvSpPr>
        <p:spPr bwMode="auto">
          <a:xfrm>
            <a:off x="1939925" y="3025775"/>
            <a:ext cx="1471613" cy="646113"/>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6151" name="矩形 7" hidden="1"/>
          <p:cNvSpPr>
            <a:spLocks noChangeArrowheads="1"/>
          </p:cNvSpPr>
          <p:nvPr/>
        </p:nvSpPr>
        <p:spPr bwMode="auto">
          <a:xfrm>
            <a:off x="2011363" y="4240213"/>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6152" name="矩形 8" hidden="1"/>
          <p:cNvSpPr>
            <a:spLocks noChangeArrowheads="1"/>
          </p:cNvSpPr>
          <p:nvPr/>
        </p:nvSpPr>
        <p:spPr bwMode="auto">
          <a:xfrm>
            <a:off x="2011363" y="5526088"/>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cxnSp>
        <p:nvCxnSpPr>
          <p:cNvPr id="20" name="直接连接符 19"/>
          <p:cNvCxnSpPr/>
          <p:nvPr/>
        </p:nvCxnSpPr>
        <p:spPr>
          <a:xfrm>
            <a:off x="0" y="500063"/>
            <a:ext cx="7429500" cy="1587"/>
          </a:xfrm>
          <a:prstGeom prst="line">
            <a:avLst/>
          </a:prstGeom>
          <a:ln w="15875">
            <a:solidFill>
              <a:srgbClr val="00417C"/>
            </a:solidFill>
            <a:prstDash val="dash"/>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1" y="145017"/>
            <a:ext cx="4284663" cy="461665"/>
          </a:xfrm>
          <a:prstGeom prst="rect">
            <a:avLst/>
          </a:prstGeom>
        </p:spPr>
        <p:txBody>
          <a:bodyPr wrap="square">
            <a:spAutoFit/>
          </a:bodyPr>
          <a:lstStyle/>
          <a:p>
            <a:pPr lvl="0"/>
            <a:r>
              <a:rPr lang="en-US" altLang="zh-CN" sz="2400" dirty="0">
                <a:latin typeface="华文行楷" pitchFamily="2" charset="-122"/>
                <a:ea typeface="华文行楷" pitchFamily="2" charset="-122"/>
              </a:rPr>
              <a:t>1.</a:t>
            </a:r>
            <a:r>
              <a:rPr lang="zh-CN" altLang="zh-CN" sz="2400" dirty="0">
                <a:latin typeface="华文行楷" pitchFamily="2" charset="-122"/>
                <a:ea typeface="华文行楷" pitchFamily="2" charset="-122"/>
              </a:rPr>
              <a:t>开关电源模块并联供电系统</a:t>
            </a:r>
          </a:p>
        </p:txBody>
      </p:sp>
      <p:sp>
        <p:nvSpPr>
          <p:cNvPr id="3" name="TextBox 2"/>
          <p:cNvSpPr txBox="1"/>
          <p:nvPr/>
        </p:nvSpPr>
        <p:spPr>
          <a:xfrm>
            <a:off x="251520" y="908720"/>
            <a:ext cx="5184576" cy="738664"/>
          </a:xfrm>
          <a:prstGeom prst="rect">
            <a:avLst/>
          </a:prstGeom>
          <a:noFill/>
        </p:spPr>
        <p:txBody>
          <a:bodyPr wrap="square" rtlCol="0">
            <a:spAutoFit/>
          </a:bodyPr>
          <a:lstStyle/>
          <a:p>
            <a:r>
              <a:rPr lang="zh-CN" altLang="en-US" sz="2400" b="1" dirty="0"/>
              <a:t>题目分析</a:t>
            </a:r>
          </a:p>
          <a:p>
            <a:endParaRPr lang="zh-CN" altLang="en-US" dirty="0"/>
          </a:p>
        </p:txBody>
      </p:sp>
      <p:sp>
        <p:nvSpPr>
          <p:cNvPr id="4" name="矩形 3"/>
          <p:cNvSpPr/>
          <p:nvPr/>
        </p:nvSpPr>
        <p:spPr>
          <a:xfrm>
            <a:off x="251520" y="1458070"/>
            <a:ext cx="8280920" cy="5355312"/>
          </a:xfrm>
          <a:prstGeom prst="rect">
            <a:avLst/>
          </a:prstGeom>
        </p:spPr>
        <p:txBody>
          <a:bodyPr wrap="square">
            <a:spAutoFit/>
          </a:bodyPr>
          <a:lstStyle/>
          <a:p>
            <a:r>
              <a:rPr lang="zh-CN" altLang="en-US" dirty="0" smtClean="0"/>
              <a:t>此题系电源设计题目，根据电工原理可知：</a:t>
            </a:r>
            <a:endParaRPr lang="en-US" altLang="zh-CN" dirty="0" smtClean="0"/>
          </a:p>
          <a:p>
            <a:r>
              <a:rPr lang="en-US" altLang="zh-CN" dirty="0"/>
              <a:t> </a:t>
            </a:r>
            <a:r>
              <a:rPr lang="en-US" altLang="zh-CN" dirty="0" smtClean="0"/>
              <a:t>       1.</a:t>
            </a:r>
            <a:r>
              <a:rPr lang="zh-CN" altLang="en-US" dirty="0" smtClean="0"/>
              <a:t>两个理想的恒压源是不可能并联使用的，但两</a:t>
            </a:r>
            <a:r>
              <a:rPr lang="zh-CN" altLang="en-US" dirty="0" smtClean="0"/>
              <a:t>个</a:t>
            </a:r>
            <a:r>
              <a:rPr lang="zh-CN" altLang="en-US" dirty="0"/>
              <a:t>理想</a:t>
            </a:r>
            <a:r>
              <a:rPr lang="zh-CN" altLang="en-US" dirty="0" smtClean="0"/>
              <a:t>恒流源</a:t>
            </a:r>
            <a:r>
              <a:rPr lang="zh-CN" altLang="en-US" dirty="0" smtClean="0"/>
              <a:t>是可以并联使用的；</a:t>
            </a:r>
            <a:endParaRPr lang="en-US" altLang="zh-CN" dirty="0" smtClean="0"/>
          </a:p>
          <a:p>
            <a:r>
              <a:rPr lang="en-US" altLang="zh-CN" dirty="0" smtClean="0"/>
              <a:t>        2.</a:t>
            </a:r>
            <a:r>
              <a:rPr lang="zh-CN" altLang="en-US" dirty="0" smtClean="0"/>
              <a:t>理想的恒压是不存在的实际的恒压源可以等效为一个理想的恒压源与一个内阻</a:t>
            </a:r>
            <a:r>
              <a:rPr lang="en-US" altLang="zh-CN" dirty="0" err="1" smtClean="0"/>
              <a:t>Rs</a:t>
            </a:r>
            <a:r>
              <a:rPr lang="zh-CN" altLang="en-US" dirty="0" smtClean="0"/>
              <a:t>相串联，这样一来两个实际的恒压源是可以并联使用的；</a:t>
            </a:r>
            <a:endParaRPr lang="en-US" altLang="zh-CN" dirty="0" smtClean="0"/>
          </a:p>
          <a:p>
            <a:r>
              <a:rPr lang="en-US" altLang="zh-CN" dirty="0"/>
              <a:t> </a:t>
            </a:r>
            <a:r>
              <a:rPr lang="en-US" altLang="zh-CN" dirty="0" smtClean="0"/>
              <a:t>       3.</a:t>
            </a:r>
            <a:r>
              <a:rPr lang="zh-CN" altLang="en-US" dirty="0" smtClean="0"/>
              <a:t>根据此题的任务与要求，此题只能够用两个恒压源并联。不能用两个恒流源并联，因为它不符合题意。</a:t>
            </a:r>
            <a:endParaRPr lang="en-US" altLang="zh-CN" dirty="0" smtClean="0"/>
          </a:p>
          <a:p>
            <a:r>
              <a:rPr lang="zh-CN" altLang="en-US" dirty="0" smtClean="0"/>
              <a:t>理由有三点：</a:t>
            </a:r>
            <a:endParaRPr lang="en-US" altLang="zh-CN" dirty="0" smtClean="0"/>
          </a:p>
          <a:p>
            <a:r>
              <a:rPr lang="zh-CN" altLang="en-US" dirty="0" smtClean="0"/>
              <a:t>（</a:t>
            </a:r>
            <a:r>
              <a:rPr lang="en-US" altLang="zh-CN" dirty="0" smtClean="0"/>
              <a:t>1</a:t>
            </a:r>
            <a:r>
              <a:rPr lang="zh-CN" altLang="en-US" dirty="0"/>
              <a:t>）</a:t>
            </a:r>
            <a:r>
              <a:rPr lang="zh-CN" altLang="en-US" dirty="0" smtClean="0"/>
              <a:t>根据本题任务：</a:t>
            </a:r>
            <a:r>
              <a:rPr lang="zh-CN" altLang="en-US" dirty="0"/>
              <a:t>设计并制作一个由两个额定输出功率均为</a:t>
            </a:r>
            <a:r>
              <a:rPr lang="en-US" altLang="zh-CN" dirty="0"/>
              <a:t>16W</a:t>
            </a:r>
            <a:r>
              <a:rPr lang="zh-CN" altLang="en-US" dirty="0"/>
              <a:t>的</a:t>
            </a:r>
            <a:r>
              <a:rPr lang="en-US" altLang="zh-CN" dirty="0"/>
              <a:t>8VDC/DC</a:t>
            </a:r>
            <a:r>
              <a:rPr lang="zh-CN" altLang="en-US" dirty="0"/>
              <a:t>模块构成的并联</a:t>
            </a:r>
            <a:r>
              <a:rPr lang="zh-CN" altLang="en-US" dirty="0" smtClean="0"/>
              <a:t>供电系统</a:t>
            </a:r>
            <a:endParaRPr lang="en-US" altLang="zh-CN" dirty="0" smtClean="0"/>
          </a:p>
          <a:p>
            <a:r>
              <a:rPr lang="zh-CN" altLang="en-US" dirty="0" smtClean="0"/>
              <a:t>（</a:t>
            </a:r>
            <a:r>
              <a:rPr lang="en-US" altLang="zh-CN" dirty="0" smtClean="0"/>
              <a:t>2</a:t>
            </a:r>
            <a:r>
              <a:rPr lang="zh-CN" altLang="en-US" dirty="0" smtClean="0"/>
              <a:t>）根据本题发挥部分（</a:t>
            </a:r>
            <a:r>
              <a:rPr lang="en-US" altLang="zh-CN" dirty="0" smtClean="0"/>
              <a:t>4</a:t>
            </a:r>
            <a:r>
              <a:rPr lang="zh-CN" altLang="en-US" dirty="0" smtClean="0"/>
              <a:t>）：</a:t>
            </a:r>
            <a:r>
              <a:rPr lang="zh-CN" altLang="en-US" dirty="0"/>
              <a:t>具有负载短路保护及自动恢复功能，保护阈值电流为</a:t>
            </a:r>
            <a:r>
              <a:rPr lang="en-US" altLang="zh-CN" dirty="0"/>
              <a:t>4.5A</a:t>
            </a:r>
            <a:r>
              <a:rPr lang="zh-CN" altLang="en-US" dirty="0"/>
              <a:t>（调试时允许有</a:t>
            </a:r>
            <a:r>
              <a:rPr lang="en-US" altLang="zh-CN" dirty="0"/>
              <a:t>±0.2A</a:t>
            </a:r>
            <a:r>
              <a:rPr lang="zh-CN" altLang="en-US" dirty="0"/>
              <a:t>的偏差</a:t>
            </a:r>
            <a:r>
              <a:rPr lang="zh-CN" altLang="en-US" dirty="0" smtClean="0"/>
              <a:t>）。用两个恒压源并联才需要负载短路保护。而用两个恒流源并联方案，保护的不是负载短路而是负载开路的情况，此时输出电压会很高造成器件的损坏。</a:t>
            </a:r>
            <a:endParaRPr lang="en-US" altLang="zh-CN" dirty="0" smtClean="0"/>
          </a:p>
          <a:p>
            <a:r>
              <a:rPr lang="en-US" altLang="zh-CN" dirty="0"/>
              <a:t> </a:t>
            </a:r>
            <a:r>
              <a:rPr lang="en-US" altLang="zh-CN" dirty="0" smtClean="0"/>
              <a:t> (3)</a:t>
            </a:r>
            <a:r>
              <a:rPr lang="zh-CN" altLang="en-US" dirty="0" smtClean="0"/>
              <a:t>根据此题的背景和出题人考虑：此题的背景应该是</a:t>
            </a:r>
            <a:r>
              <a:rPr lang="en-US" altLang="zh-CN" dirty="0" smtClean="0"/>
              <a:t>2009</a:t>
            </a:r>
            <a:r>
              <a:rPr lang="zh-CN" altLang="en-US" dirty="0" smtClean="0"/>
              <a:t>年全国大学生电子设计竞赛</a:t>
            </a:r>
            <a:r>
              <a:rPr lang="en-US" altLang="zh-CN" dirty="0" smtClean="0"/>
              <a:t>A</a:t>
            </a:r>
            <a:r>
              <a:rPr lang="zh-CN" altLang="en-US" dirty="0" smtClean="0"/>
              <a:t>题（光伏并网发电模拟装置）的继续，大家知道光伏并网发电装置能够并挂</a:t>
            </a:r>
            <a:r>
              <a:rPr lang="zh-CN" altLang="en-US" dirty="0" smtClean="0"/>
              <a:t>到市电网上</a:t>
            </a:r>
            <a:r>
              <a:rPr lang="zh-CN" altLang="en-US" dirty="0" smtClean="0"/>
              <a:t>必须具备以下条件</a:t>
            </a:r>
            <a:r>
              <a:rPr lang="en-US" altLang="zh-CN" dirty="0" smtClean="0"/>
              <a:t>1.</a:t>
            </a:r>
            <a:r>
              <a:rPr lang="zh-CN" altLang="en-US" dirty="0" smtClean="0"/>
              <a:t>频率一致 </a:t>
            </a:r>
            <a:r>
              <a:rPr lang="en-US" altLang="zh-CN" dirty="0" smtClean="0"/>
              <a:t>2.</a:t>
            </a:r>
            <a:r>
              <a:rPr lang="zh-CN" altLang="en-US" dirty="0" smtClean="0"/>
              <a:t>相位一致</a:t>
            </a:r>
            <a:r>
              <a:rPr lang="en-US" altLang="zh-CN" dirty="0" smtClean="0"/>
              <a:t>3.</a:t>
            </a:r>
            <a:r>
              <a:rPr lang="zh-CN" altLang="en-US" dirty="0" smtClean="0"/>
              <a:t>幅度一致</a:t>
            </a:r>
            <a:r>
              <a:rPr lang="en-US" altLang="zh-CN" dirty="0" smtClean="0"/>
              <a:t>4</a:t>
            </a:r>
            <a:r>
              <a:rPr lang="zh-CN" altLang="en-US" dirty="0" smtClean="0"/>
              <a:t>。波形一致。</a:t>
            </a:r>
            <a:endParaRPr lang="en-US" altLang="zh-CN" dirty="0" smtClean="0"/>
          </a:p>
          <a:p>
            <a:r>
              <a:rPr lang="zh-CN" altLang="en-US" dirty="0" smtClean="0"/>
              <a:t>光</a:t>
            </a:r>
            <a:r>
              <a:rPr lang="zh-CN" altLang="en-US" dirty="0"/>
              <a:t>伏并网发电模拟</a:t>
            </a:r>
            <a:r>
              <a:rPr lang="zh-CN" altLang="en-US" dirty="0" smtClean="0"/>
              <a:t>装置未涉及幅度一致的问题，本题就是要解决幅度一致问题。</a:t>
            </a:r>
            <a:endParaRPr lang="en-US" altLang="zh-CN" dirty="0" smtClean="0"/>
          </a:p>
          <a:p>
            <a:r>
              <a:rPr lang="zh-CN" altLang="en-US" dirty="0" smtClean="0"/>
              <a:t>（此</a:t>
            </a:r>
            <a:r>
              <a:rPr lang="zh-CN" altLang="en-US" dirty="0" smtClean="0"/>
              <a:t>题重点难点就是两路电流分配和效率</a:t>
            </a:r>
            <a:r>
              <a:rPr lang="zh-CN" altLang="en-US" dirty="0" smtClean="0"/>
              <a:t>。）</a:t>
            </a:r>
            <a:endParaRPr lang="en-US" altLang="zh-CN" dirty="0" smtClean="0"/>
          </a:p>
        </p:txBody>
      </p:sp>
      <p:sp>
        <p:nvSpPr>
          <p:cNvPr id="6" name="矩形 5"/>
          <p:cNvSpPr/>
          <p:nvPr/>
        </p:nvSpPr>
        <p:spPr>
          <a:xfrm>
            <a:off x="683568" y="4758046"/>
            <a:ext cx="7776864" cy="369332"/>
          </a:xfrm>
          <a:prstGeom prst="rect">
            <a:avLst/>
          </a:prstGeom>
        </p:spPr>
        <p:txBody>
          <a:bodyPr wrap="square">
            <a:spAutoFit/>
          </a:bodyPr>
          <a:lstStyle/>
          <a:p>
            <a:pPr algn="just">
              <a:spcAft>
                <a:spcPts val="0"/>
              </a:spcAft>
            </a:pPr>
            <a:r>
              <a:rPr lang="en-US" altLang="zh-CN" kern="100" dirty="0" smtClean="0">
                <a:latin typeface="Calibri"/>
                <a:ea typeface="宋体"/>
                <a:cs typeface="Times New Roman"/>
              </a:rPr>
              <a:t>        </a:t>
            </a:r>
            <a:endParaRPr lang="zh-CN" altLang="en-US" dirty="0"/>
          </a:p>
        </p:txBody>
      </p:sp>
      <p:pic>
        <p:nvPicPr>
          <p:cNvPr id="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26413" y="50006"/>
            <a:ext cx="1017587" cy="1011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22117209"/>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TextBox 5" hidden="1"/>
          <p:cNvSpPr txBox="1">
            <a:spLocks noChangeArrowheads="1"/>
          </p:cNvSpPr>
          <p:nvPr/>
        </p:nvSpPr>
        <p:spPr bwMode="auto">
          <a:xfrm>
            <a:off x="1939925" y="1954213"/>
            <a:ext cx="1943100" cy="369887"/>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78" name="矩形 6" hidden="1"/>
          <p:cNvSpPr>
            <a:spLocks noChangeArrowheads="1"/>
          </p:cNvSpPr>
          <p:nvPr/>
        </p:nvSpPr>
        <p:spPr bwMode="auto">
          <a:xfrm>
            <a:off x="1939925" y="3025775"/>
            <a:ext cx="1471613" cy="646113"/>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79" name="矩形 7" hidden="1"/>
          <p:cNvSpPr>
            <a:spLocks noChangeArrowheads="1"/>
          </p:cNvSpPr>
          <p:nvPr/>
        </p:nvSpPr>
        <p:spPr bwMode="auto">
          <a:xfrm>
            <a:off x="2011363" y="4240213"/>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80" name="矩形 8" hidden="1"/>
          <p:cNvSpPr>
            <a:spLocks noChangeArrowheads="1"/>
          </p:cNvSpPr>
          <p:nvPr/>
        </p:nvSpPr>
        <p:spPr bwMode="auto">
          <a:xfrm>
            <a:off x="2011363" y="5526088"/>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cxnSp>
        <p:nvCxnSpPr>
          <p:cNvPr id="20" name="直接连接符 19"/>
          <p:cNvCxnSpPr/>
          <p:nvPr/>
        </p:nvCxnSpPr>
        <p:spPr>
          <a:xfrm>
            <a:off x="0" y="500063"/>
            <a:ext cx="7429500" cy="1587"/>
          </a:xfrm>
          <a:prstGeom prst="line">
            <a:avLst/>
          </a:prstGeom>
          <a:ln w="15875">
            <a:solidFill>
              <a:srgbClr val="00417C"/>
            </a:solidFill>
            <a:prstDash val="dash"/>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30622" y="30079"/>
            <a:ext cx="3461257" cy="461665"/>
          </a:xfrm>
          <a:prstGeom prst="rect">
            <a:avLst/>
          </a:prstGeom>
        </p:spPr>
        <p:txBody>
          <a:bodyPr wrap="square">
            <a:spAutoFit/>
          </a:bodyPr>
          <a:lstStyle/>
          <a:p>
            <a:pPr lvl="0"/>
            <a:r>
              <a:rPr lang="en-US" altLang="zh-CN" sz="2400" dirty="0" smtClean="0">
                <a:latin typeface="华文行楷" pitchFamily="2" charset="-122"/>
                <a:ea typeface="华文行楷" pitchFamily="2" charset="-122"/>
              </a:rPr>
              <a:t>7.</a:t>
            </a:r>
            <a:r>
              <a:rPr lang="zh-CN" altLang="en-US" sz="2400" dirty="0">
                <a:latin typeface="华文行楷" pitchFamily="2" charset="-122"/>
                <a:ea typeface="华文行楷" pitchFamily="2" charset="-122"/>
              </a:rPr>
              <a:t>简易频谱分析仪设计</a:t>
            </a:r>
          </a:p>
        </p:txBody>
      </p:sp>
      <p:sp>
        <p:nvSpPr>
          <p:cNvPr id="3" name="矩形 2"/>
          <p:cNvSpPr/>
          <p:nvPr/>
        </p:nvSpPr>
        <p:spPr>
          <a:xfrm>
            <a:off x="1619672" y="3140968"/>
            <a:ext cx="6417141" cy="923330"/>
          </a:xfrm>
          <a:prstGeom prst="rect">
            <a:avLst/>
          </a:prstGeom>
        </p:spPr>
        <p:txBody>
          <a:bodyPr wrap="none">
            <a:spAutoFit/>
          </a:bodyPr>
          <a:lstStyle/>
          <a:p>
            <a:r>
              <a:rPr lang="zh-CN" altLang="en-US" sz="5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华文行楷" pitchFamily="2" charset="-122"/>
                <a:ea typeface="华文行楷" pitchFamily="2" charset="-122"/>
              </a:rPr>
              <a:t>简易频谱分析仪设计</a:t>
            </a:r>
          </a:p>
        </p:txBody>
      </p:sp>
      <p:pic>
        <p:nvPicPr>
          <p:cNvPr id="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26413" y="50006"/>
            <a:ext cx="1017587" cy="1011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1475656" y="4064298"/>
            <a:ext cx="7159550" cy="646331"/>
          </a:xfrm>
          <a:prstGeom prst="rect">
            <a:avLst/>
          </a:prstGeom>
          <a:noFill/>
        </p:spPr>
        <p:txBody>
          <a:bodyPr wrap="square" rtlCol="0">
            <a:spAutoFit/>
          </a:bodyPr>
          <a:lstStyle/>
          <a:p>
            <a:pPr algn="ctr"/>
            <a:r>
              <a:rPr lang="en-US" altLang="zh-CN" dirty="0" smtClean="0"/>
              <a:t>2005</a:t>
            </a:r>
            <a:r>
              <a:rPr lang="zh-CN" altLang="en-US" dirty="0" smtClean="0"/>
              <a:t>年</a:t>
            </a:r>
            <a:r>
              <a:rPr lang="zh-CN" altLang="en-US" dirty="0"/>
              <a:t>全国大学生电子设计</a:t>
            </a:r>
            <a:r>
              <a:rPr lang="zh-CN" altLang="en-US" dirty="0" smtClean="0"/>
              <a:t>竞赛</a:t>
            </a:r>
            <a:r>
              <a:rPr lang="en-US" altLang="zh-CN" dirty="0" smtClean="0"/>
              <a:t>C</a:t>
            </a:r>
            <a:r>
              <a:rPr lang="zh-CN" altLang="en-US" dirty="0" smtClean="0"/>
              <a:t>题</a:t>
            </a:r>
            <a:endParaRPr lang="zh-CN" altLang="en-US" dirty="0"/>
          </a:p>
          <a:p>
            <a:endParaRPr lang="zh-CN" altLang="en-US" dirty="0"/>
          </a:p>
        </p:txBody>
      </p:sp>
    </p:spTree>
    <p:extLst>
      <p:ext uri="{BB962C8B-B14F-4D97-AF65-F5344CB8AC3E}">
        <p14:creationId xmlns:p14="http://schemas.microsoft.com/office/powerpoint/2010/main" val="40743615"/>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TextBox 5" hidden="1"/>
          <p:cNvSpPr txBox="1">
            <a:spLocks noChangeArrowheads="1"/>
          </p:cNvSpPr>
          <p:nvPr/>
        </p:nvSpPr>
        <p:spPr bwMode="auto">
          <a:xfrm>
            <a:off x="1939925" y="1954213"/>
            <a:ext cx="1943100" cy="369887"/>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78" name="矩形 6" hidden="1"/>
          <p:cNvSpPr>
            <a:spLocks noChangeArrowheads="1"/>
          </p:cNvSpPr>
          <p:nvPr/>
        </p:nvSpPr>
        <p:spPr bwMode="auto">
          <a:xfrm>
            <a:off x="1939925" y="3025775"/>
            <a:ext cx="1471613" cy="646113"/>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79" name="矩形 7" hidden="1"/>
          <p:cNvSpPr>
            <a:spLocks noChangeArrowheads="1"/>
          </p:cNvSpPr>
          <p:nvPr/>
        </p:nvSpPr>
        <p:spPr bwMode="auto">
          <a:xfrm>
            <a:off x="2011363" y="4240213"/>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80" name="矩形 8" hidden="1"/>
          <p:cNvSpPr>
            <a:spLocks noChangeArrowheads="1"/>
          </p:cNvSpPr>
          <p:nvPr/>
        </p:nvSpPr>
        <p:spPr bwMode="auto">
          <a:xfrm>
            <a:off x="2011363" y="5526088"/>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cxnSp>
        <p:nvCxnSpPr>
          <p:cNvPr id="20" name="直接连接符 19"/>
          <p:cNvCxnSpPr/>
          <p:nvPr/>
        </p:nvCxnSpPr>
        <p:spPr>
          <a:xfrm>
            <a:off x="0" y="500063"/>
            <a:ext cx="7429500" cy="1587"/>
          </a:xfrm>
          <a:prstGeom prst="line">
            <a:avLst/>
          </a:prstGeom>
          <a:ln w="15875">
            <a:solidFill>
              <a:srgbClr val="00417C"/>
            </a:solidFill>
            <a:prstDash val="dash"/>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30622" y="30079"/>
            <a:ext cx="3461257" cy="461665"/>
          </a:xfrm>
          <a:prstGeom prst="rect">
            <a:avLst/>
          </a:prstGeom>
        </p:spPr>
        <p:txBody>
          <a:bodyPr wrap="square">
            <a:spAutoFit/>
          </a:bodyPr>
          <a:lstStyle/>
          <a:p>
            <a:pPr lvl="0"/>
            <a:r>
              <a:rPr lang="en-US" altLang="zh-CN" sz="2400" dirty="0" smtClean="0">
                <a:latin typeface="华文行楷" pitchFamily="2" charset="-122"/>
                <a:ea typeface="华文行楷" pitchFamily="2" charset="-122"/>
              </a:rPr>
              <a:t>7.</a:t>
            </a:r>
            <a:r>
              <a:rPr lang="zh-CN" altLang="en-US" sz="2400" dirty="0">
                <a:latin typeface="华文行楷" pitchFamily="2" charset="-122"/>
                <a:ea typeface="华文行楷" pitchFamily="2" charset="-122"/>
              </a:rPr>
              <a:t>简易频谱分析仪设计</a:t>
            </a:r>
          </a:p>
        </p:txBody>
      </p:sp>
      <p:sp>
        <p:nvSpPr>
          <p:cNvPr id="7183" name="矩形 7182"/>
          <p:cNvSpPr/>
          <p:nvPr/>
        </p:nvSpPr>
        <p:spPr>
          <a:xfrm>
            <a:off x="179512" y="691947"/>
            <a:ext cx="5688632" cy="1092607"/>
          </a:xfrm>
          <a:prstGeom prst="rect">
            <a:avLst/>
          </a:prstGeom>
        </p:spPr>
        <p:txBody>
          <a:bodyPr wrap="square">
            <a:spAutoFit/>
          </a:bodyPr>
          <a:lstStyle/>
          <a:p>
            <a:pPr algn="just">
              <a:spcAft>
                <a:spcPts val="0"/>
              </a:spcAft>
            </a:pPr>
            <a:r>
              <a:rPr lang="zh-CN" altLang="zh-CN" sz="2000" b="1" kern="100" dirty="0">
                <a:latin typeface="Times New Roman"/>
                <a:ea typeface="宋体"/>
              </a:rPr>
              <a:t>一、任务</a:t>
            </a:r>
            <a:endParaRPr lang="zh-CN" altLang="zh-CN" sz="1400" kern="100" dirty="0">
              <a:latin typeface="Times New Roman"/>
              <a:ea typeface="宋体"/>
            </a:endParaRPr>
          </a:p>
          <a:p>
            <a:pPr indent="304800" algn="just">
              <a:lnSpc>
                <a:spcPct val="125000"/>
              </a:lnSpc>
              <a:spcAft>
                <a:spcPts val="0"/>
              </a:spcAft>
            </a:pPr>
            <a:r>
              <a:rPr lang="zh-CN" altLang="zh-CN" kern="100" dirty="0">
                <a:latin typeface="Times New Roman"/>
                <a:ea typeface="宋体"/>
              </a:rPr>
              <a:t>采用外差原理设计并实现频谱分析仪，其参考原理</a:t>
            </a:r>
            <a:r>
              <a:rPr lang="zh-CN" altLang="zh-CN" kern="100" dirty="0" smtClean="0">
                <a:latin typeface="Times New Roman"/>
                <a:ea typeface="宋体"/>
              </a:rPr>
              <a:t>框图。</a:t>
            </a:r>
            <a:endParaRPr lang="zh-CN" altLang="zh-CN" sz="1400" kern="100" dirty="0">
              <a:effectLst/>
              <a:latin typeface="Times New Roman"/>
              <a:ea typeface="宋体"/>
            </a:endParaRPr>
          </a:p>
        </p:txBody>
      </p:sp>
      <p:pic>
        <p:nvPicPr>
          <p:cNvPr id="41010" name="Picture 5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32414" y="1556792"/>
            <a:ext cx="5351289" cy="2733952"/>
          </a:xfrm>
          <a:prstGeom prst="rect">
            <a:avLst/>
          </a:prstGeom>
          <a:noFill/>
          <a:extLst>
            <a:ext uri="{909E8E84-426E-40DD-AFC4-6F175D3DCCD1}">
              <a14:hiddenFill xmlns:a14="http://schemas.microsoft.com/office/drawing/2010/main">
                <a:solidFill>
                  <a:srgbClr val="FFFFFF"/>
                </a:solidFill>
              </a14:hiddenFill>
            </a:ext>
          </a:extLst>
        </p:spPr>
      </p:pic>
      <p:sp>
        <p:nvSpPr>
          <p:cNvPr id="7184" name="矩形 7183"/>
          <p:cNvSpPr/>
          <p:nvPr/>
        </p:nvSpPr>
        <p:spPr>
          <a:xfrm>
            <a:off x="179512" y="3429000"/>
            <a:ext cx="7776864" cy="3362524"/>
          </a:xfrm>
          <a:prstGeom prst="rect">
            <a:avLst/>
          </a:prstGeom>
        </p:spPr>
        <p:txBody>
          <a:bodyPr wrap="square">
            <a:spAutoFit/>
          </a:bodyPr>
          <a:lstStyle/>
          <a:p>
            <a:pPr>
              <a:lnSpc>
                <a:spcPct val="150000"/>
              </a:lnSpc>
            </a:pPr>
            <a:r>
              <a:rPr lang="zh-CN" altLang="zh-CN" b="1" dirty="0"/>
              <a:t>二、要求</a:t>
            </a:r>
            <a:endParaRPr lang="zh-CN" altLang="zh-CN" dirty="0"/>
          </a:p>
          <a:p>
            <a:pPr>
              <a:lnSpc>
                <a:spcPct val="150000"/>
              </a:lnSpc>
            </a:pPr>
            <a:r>
              <a:rPr lang="en-US" altLang="zh-CN" b="1" dirty="0"/>
              <a:t>1</a:t>
            </a:r>
            <a:r>
              <a:rPr lang="zh-CN" altLang="zh-CN" b="1" dirty="0"/>
              <a:t>、基本要求</a:t>
            </a:r>
            <a:endParaRPr lang="zh-CN" altLang="zh-CN" dirty="0"/>
          </a:p>
          <a:p>
            <a:pPr>
              <a:lnSpc>
                <a:spcPct val="150000"/>
              </a:lnSpc>
            </a:pPr>
            <a:r>
              <a:rPr lang="zh-CN" altLang="zh-CN" dirty="0"/>
              <a:t>（</a:t>
            </a:r>
            <a:r>
              <a:rPr lang="en-US" altLang="zh-CN" dirty="0"/>
              <a:t>1</a:t>
            </a:r>
            <a:r>
              <a:rPr lang="zh-CN" altLang="zh-CN" dirty="0"/>
              <a:t>）频率测量范围为</a:t>
            </a:r>
            <a:r>
              <a:rPr lang="en-US" altLang="zh-CN" dirty="0"/>
              <a:t>10MHz~30MHz</a:t>
            </a:r>
            <a:r>
              <a:rPr lang="zh-CN" altLang="zh-CN" dirty="0"/>
              <a:t>；</a:t>
            </a:r>
          </a:p>
          <a:p>
            <a:pPr>
              <a:lnSpc>
                <a:spcPct val="150000"/>
              </a:lnSpc>
            </a:pPr>
            <a:r>
              <a:rPr lang="zh-CN" altLang="zh-CN" dirty="0"/>
              <a:t>（</a:t>
            </a:r>
            <a:r>
              <a:rPr lang="en-US" altLang="zh-CN" dirty="0"/>
              <a:t>2</a:t>
            </a:r>
            <a:r>
              <a:rPr lang="zh-CN" altLang="zh-CN" dirty="0"/>
              <a:t>）频率分辨力为</a:t>
            </a:r>
            <a:r>
              <a:rPr lang="en-US" altLang="zh-CN" dirty="0"/>
              <a:t>10kHz</a:t>
            </a:r>
            <a:r>
              <a:rPr lang="zh-CN" altLang="zh-CN" dirty="0"/>
              <a:t>，输入信号电压有效值为</a:t>
            </a:r>
            <a:r>
              <a:rPr lang="en-US" altLang="zh-CN" dirty="0"/>
              <a:t>20mV±5mV</a:t>
            </a:r>
            <a:r>
              <a:rPr lang="zh-CN" altLang="zh-CN" dirty="0"/>
              <a:t>，输入阻抗为</a:t>
            </a:r>
            <a:r>
              <a:rPr lang="en-US" altLang="zh-CN" dirty="0"/>
              <a:t>50Ω</a:t>
            </a:r>
            <a:r>
              <a:rPr lang="zh-CN" altLang="zh-CN" dirty="0"/>
              <a:t>；</a:t>
            </a:r>
          </a:p>
          <a:p>
            <a:pPr>
              <a:lnSpc>
                <a:spcPct val="150000"/>
              </a:lnSpc>
            </a:pPr>
            <a:r>
              <a:rPr lang="zh-CN" altLang="zh-CN" dirty="0"/>
              <a:t>（</a:t>
            </a:r>
            <a:r>
              <a:rPr lang="en-US" altLang="zh-CN" dirty="0"/>
              <a:t>3</a:t>
            </a:r>
            <a:r>
              <a:rPr lang="zh-CN" altLang="zh-CN" dirty="0"/>
              <a:t>）可设置中心频率和扫频宽度；</a:t>
            </a:r>
          </a:p>
          <a:p>
            <a:pPr>
              <a:lnSpc>
                <a:spcPct val="150000"/>
              </a:lnSpc>
            </a:pPr>
            <a:r>
              <a:rPr lang="zh-CN" altLang="zh-CN" dirty="0"/>
              <a:t>（</a:t>
            </a:r>
            <a:r>
              <a:rPr lang="en-US" altLang="zh-CN" dirty="0"/>
              <a:t>4</a:t>
            </a:r>
            <a:r>
              <a:rPr lang="zh-CN" altLang="zh-CN" dirty="0"/>
              <a:t>）借助示波器显示被测信号的频谱图，并在示波器上标出间隔为</a:t>
            </a:r>
            <a:r>
              <a:rPr lang="en-US" altLang="zh-CN" dirty="0"/>
              <a:t>1MHz</a:t>
            </a:r>
            <a:r>
              <a:rPr lang="zh-CN" altLang="zh-CN" dirty="0"/>
              <a:t>的频标</a:t>
            </a:r>
            <a:r>
              <a:rPr lang="zh-CN" altLang="zh-CN" dirty="0" smtClean="0"/>
              <a:t>。</a:t>
            </a:r>
            <a:endParaRPr lang="zh-CN" altLang="zh-CN" dirty="0"/>
          </a:p>
        </p:txBody>
      </p:sp>
      <p:pic>
        <p:nvPicPr>
          <p:cNvPr id="1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26413" y="50006"/>
            <a:ext cx="1017587" cy="1011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63814796"/>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TextBox 5" hidden="1"/>
          <p:cNvSpPr txBox="1">
            <a:spLocks noChangeArrowheads="1"/>
          </p:cNvSpPr>
          <p:nvPr/>
        </p:nvSpPr>
        <p:spPr bwMode="auto">
          <a:xfrm>
            <a:off x="1939925" y="1954213"/>
            <a:ext cx="1943100" cy="369887"/>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78" name="矩形 6" hidden="1"/>
          <p:cNvSpPr>
            <a:spLocks noChangeArrowheads="1"/>
          </p:cNvSpPr>
          <p:nvPr/>
        </p:nvSpPr>
        <p:spPr bwMode="auto">
          <a:xfrm>
            <a:off x="1939925" y="3025775"/>
            <a:ext cx="1471613" cy="646113"/>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79" name="矩形 7" hidden="1"/>
          <p:cNvSpPr>
            <a:spLocks noChangeArrowheads="1"/>
          </p:cNvSpPr>
          <p:nvPr/>
        </p:nvSpPr>
        <p:spPr bwMode="auto">
          <a:xfrm>
            <a:off x="2011363" y="4240213"/>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80" name="矩形 8" hidden="1"/>
          <p:cNvSpPr>
            <a:spLocks noChangeArrowheads="1"/>
          </p:cNvSpPr>
          <p:nvPr/>
        </p:nvSpPr>
        <p:spPr bwMode="auto">
          <a:xfrm>
            <a:off x="2011363" y="5526088"/>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cxnSp>
        <p:nvCxnSpPr>
          <p:cNvPr id="20" name="直接连接符 19"/>
          <p:cNvCxnSpPr/>
          <p:nvPr/>
        </p:nvCxnSpPr>
        <p:spPr>
          <a:xfrm>
            <a:off x="0" y="500063"/>
            <a:ext cx="7429500" cy="1587"/>
          </a:xfrm>
          <a:prstGeom prst="line">
            <a:avLst/>
          </a:prstGeom>
          <a:ln w="15875">
            <a:solidFill>
              <a:srgbClr val="00417C"/>
            </a:solidFill>
            <a:prstDash val="dash"/>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30622" y="30079"/>
            <a:ext cx="3461257" cy="461665"/>
          </a:xfrm>
          <a:prstGeom prst="rect">
            <a:avLst/>
          </a:prstGeom>
        </p:spPr>
        <p:txBody>
          <a:bodyPr wrap="square">
            <a:spAutoFit/>
          </a:bodyPr>
          <a:lstStyle/>
          <a:p>
            <a:pPr lvl="0"/>
            <a:r>
              <a:rPr lang="en-US" altLang="zh-CN" sz="2400" dirty="0" smtClean="0">
                <a:latin typeface="华文行楷" pitchFamily="2" charset="-122"/>
                <a:ea typeface="华文行楷" pitchFamily="2" charset="-122"/>
              </a:rPr>
              <a:t>7.</a:t>
            </a:r>
            <a:r>
              <a:rPr lang="zh-CN" altLang="en-US" sz="2400" dirty="0">
                <a:latin typeface="华文行楷" pitchFamily="2" charset="-122"/>
                <a:ea typeface="华文行楷" pitchFamily="2" charset="-122"/>
              </a:rPr>
              <a:t>简易频谱分析仪设计</a:t>
            </a:r>
          </a:p>
        </p:txBody>
      </p:sp>
      <p:sp>
        <p:nvSpPr>
          <p:cNvPr id="3" name="矩形 2"/>
          <p:cNvSpPr/>
          <p:nvPr/>
        </p:nvSpPr>
        <p:spPr>
          <a:xfrm>
            <a:off x="296650" y="781814"/>
            <a:ext cx="7803741" cy="2948243"/>
          </a:xfrm>
          <a:prstGeom prst="rect">
            <a:avLst/>
          </a:prstGeom>
        </p:spPr>
        <p:txBody>
          <a:bodyPr wrap="square">
            <a:spAutoFit/>
          </a:bodyPr>
          <a:lstStyle/>
          <a:p>
            <a:pPr>
              <a:lnSpc>
                <a:spcPct val="150000"/>
              </a:lnSpc>
            </a:pPr>
            <a:r>
              <a:rPr lang="en-US" altLang="zh-CN" b="1" dirty="0"/>
              <a:t>2</a:t>
            </a:r>
            <a:r>
              <a:rPr lang="zh-CN" altLang="zh-CN" b="1" dirty="0"/>
              <a:t>、发挥部分</a:t>
            </a:r>
            <a:endParaRPr lang="zh-CN" altLang="zh-CN" dirty="0"/>
          </a:p>
          <a:p>
            <a:pPr lvl="0" indent="-228600" algn="just">
              <a:lnSpc>
                <a:spcPct val="150000"/>
              </a:lnSpc>
              <a:spcAft>
                <a:spcPts val="0"/>
              </a:spcAft>
            </a:pPr>
            <a:r>
              <a:rPr lang="zh-CN" altLang="en-US" kern="100" dirty="0">
                <a:latin typeface="Times New Roman"/>
                <a:ea typeface="宋体"/>
              </a:rPr>
              <a:t>（</a:t>
            </a:r>
            <a:r>
              <a:rPr lang="en-US" altLang="zh-CN" kern="100" dirty="0">
                <a:latin typeface="Times New Roman"/>
                <a:ea typeface="宋体"/>
              </a:rPr>
              <a:t>1</a:t>
            </a:r>
            <a:r>
              <a:rPr lang="zh-CN" altLang="en-US" kern="100" dirty="0">
                <a:latin typeface="Times New Roman"/>
                <a:ea typeface="宋体"/>
              </a:rPr>
              <a:t>）</a:t>
            </a:r>
            <a:r>
              <a:rPr lang="zh-CN" altLang="zh-CN" kern="100" dirty="0">
                <a:latin typeface="Times New Roman"/>
                <a:ea typeface="宋体"/>
              </a:rPr>
              <a:t>频率测量范围扩展至</a:t>
            </a:r>
            <a:r>
              <a:rPr lang="en-US" altLang="zh-CN" kern="100" dirty="0">
                <a:latin typeface="Times New Roman"/>
                <a:ea typeface="宋体"/>
              </a:rPr>
              <a:t>1MHz~30MHz</a:t>
            </a:r>
            <a:r>
              <a:rPr lang="zh-CN" altLang="zh-CN" kern="100" dirty="0">
                <a:latin typeface="Times New Roman"/>
                <a:ea typeface="宋体"/>
              </a:rPr>
              <a:t>；</a:t>
            </a:r>
          </a:p>
          <a:p>
            <a:pPr lvl="0" indent="-228600" algn="just">
              <a:lnSpc>
                <a:spcPct val="150000"/>
              </a:lnSpc>
              <a:spcAft>
                <a:spcPts val="0"/>
              </a:spcAft>
            </a:pPr>
            <a:r>
              <a:rPr lang="zh-CN" altLang="en-US" kern="100" dirty="0">
                <a:latin typeface="Times New Roman"/>
                <a:ea typeface="宋体"/>
              </a:rPr>
              <a:t>（</a:t>
            </a:r>
            <a:r>
              <a:rPr lang="en-US" altLang="zh-CN" kern="100" dirty="0">
                <a:latin typeface="Times New Roman"/>
                <a:ea typeface="宋体"/>
              </a:rPr>
              <a:t>2</a:t>
            </a:r>
            <a:r>
              <a:rPr lang="zh-CN" altLang="en-US" kern="100" dirty="0">
                <a:latin typeface="Times New Roman"/>
                <a:ea typeface="宋体"/>
              </a:rPr>
              <a:t>）</a:t>
            </a:r>
            <a:r>
              <a:rPr lang="zh-CN" altLang="zh-CN" kern="100" dirty="0">
                <a:latin typeface="Times New Roman"/>
                <a:ea typeface="宋体"/>
              </a:rPr>
              <a:t>具有识别调幅、调频和等幅波信号及测定其中心频率的功能，采用信</a:t>
            </a:r>
            <a:r>
              <a:rPr lang="en-US" altLang="zh-CN" kern="100" dirty="0">
                <a:latin typeface="Times New Roman"/>
                <a:ea typeface="宋体"/>
              </a:rPr>
              <a:t>  </a:t>
            </a:r>
            <a:r>
              <a:rPr lang="zh-CN" altLang="zh-CN" kern="100" dirty="0">
                <a:latin typeface="Times New Roman"/>
                <a:ea typeface="宋体"/>
              </a:rPr>
              <a:t>号发生器输出的调幅、调频和等幅波信号作为外差式频谱分析仪的输入信号，载波可选择在频率测量范围内的任意频率值，调幅波调制度</a:t>
            </a:r>
            <a:r>
              <a:rPr lang="en-US" altLang="zh-CN" kern="100" dirty="0">
                <a:latin typeface="Times New Roman"/>
                <a:ea typeface="宋体"/>
              </a:rPr>
              <a:t>ma=30%</a:t>
            </a:r>
            <a:r>
              <a:rPr lang="zh-CN" altLang="zh-CN" kern="100" dirty="0">
                <a:latin typeface="Times New Roman"/>
                <a:ea typeface="宋体"/>
              </a:rPr>
              <a:t>，调制信号频率为</a:t>
            </a:r>
            <a:r>
              <a:rPr lang="en-US" altLang="zh-CN" kern="100" dirty="0">
                <a:latin typeface="Times New Roman"/>
                <a:ea typeface="宋体"/>
              </a:rPr>
              <a:t>20kHz</a:t>
            </a:r>
            <a:r>
              <a:rPr lang="zh-CN" altLang="zh-CN" kern="100" dirty="0">
                <a:latin typeface="Times New Roman"/>
                <a:ea typeface="宋体"/>
              </a:rPr>
              <a:t>；调频波频偏为</a:t>
            </a:r>
            <a:r>
              <a:rPr lang="en-US" altLang="zh-CN" kern="100" dirty="0">
                <a:latin typeface="Times New Roman"/>
                <a:ea typeface="宋体"/>
              </a:rPr>
              <a:t>20kHz</a:t>
            </a:r>
            <a:r>
              <a:rPr lang="zh-CN" altLang="zh-CN" kern="100" dirty="0">
                <a:latin typeface="Times New Roman"/>
                <a:ea typeface="宋体"/>
              </a:rPr>
              <a:t>，调制信号频率为</a:t>
            </a:r>
            <a:r>
              <a:rPr lang="en-US" altLang="zh-CN" kern="100" dirty="0">
                <a:latin typeface="Times New Roman"/>
                <a:ea typeface="宋体"/>
              </a:rPr>
              <a:t>1kHz</a:t>
            </a:r>
            <a:r>
              <a:rPr lang="zh-CN" altLang="zh-CN" kern="100" dirty="0">
                <a:latin typeface="Times New Roman"/>
                <a:ea typeface="宋体"/>
              </a:rPr>
              <a:t>；</a:t>
            </a:r>
          </a:p>
          <a:p>
            <a:pPr lvl="0" indent="-228600" algn="just">
              <a:lnSpc>
                <a:spcPct val="150000"/>
              </a:lnSpc>
              <a:spcAft>
                <a:spcPts val="0"/>
              </a:spcAft>
            </a:pPr>
            <a:r>
              <a:rPr lang="zh-CN" altLang="en-US" kern="100" dirty="0">
                <a:latin typeface="Times New Roman"/>
                <a:ea typeface="宋体"/>
              </a:rPr>
              <a:t>（</a:t>
            </a:r>
            <a:r>
              <a:rPr lang="en-US" altLang="zh-CN" kern="100" dirty="0">
                <a:latin typeface="Times New Roman"/>
                <a:ea typeface="宋体"/>
              </a:rPr>
              <a:t>3</a:t>
            </a:r>
            <a:r>
              <a:rPr lang="zh-CN" altLang="en-US" kern="100" dirty="0">
                <a:latin typeface="Times New Roman"/>
                <a:ea typeface="宋体"/>
              </a:rPr>
              <a:t>）</a:t>
            </a:r>
            <a:r>
              <a:rPr lang="zh-CN" altLang="zh-CN" kern="100" dirty="0">
                <a:latin typeface="Times New Roman"/>
                <a:ea typeface="宋体"/>
              </a:rPr>
              <a:t>其他</a:t>
            </a:r>
            <a:r>
              <a:rPr lang="zh-CN" altLang="zh-CN" dirty="0"/>
              <a:t>。</a:t>
            </a:r>
          </a:p>
        </p:txBody>
      </p:sp>
      <p:sp>
        <p:nvSpPr>
          <p:cNvPr id="4" name="矩形 3"/>
          <p:cNvSpPr/>
          <p:nvPr/>
        </p:nvSpPr>
        <p:spPr>
          <a:xfrm>
            <a:off x="80626" y="3754775"/>
            <a:ext cx="8235790" cy="2970044"/>
          </a:xfrm>
          <a:prstGeom prst="rect">
            <a:avLst/>
          </a:prstGeom>
        </p:spPr>
        <p:txBody>
          <a:bodyPr wrap="square">
            <a:spAutoFit/>
          </a:bodyPr>
          <a:lstStyle/>
          <a:p>
            <a:pPr indent="333375" algn="just">
              <a:lnSpc>
                <a:spcPct val="125000"/>
              </a:lnSpc>
              <a:spcAft>
                <a:spcPts val="0"/>
              </a:spcAft>
            </a:pPr>
            <a:r>
              <a:rPr lang="zh-CN" altLang="en-US" sz="2000" kern="100" dirty="0" smtClean="0">
                <a:latin typeface="Times New Roman"/>
                <a:ea typeface="华文中宋"/>
              </a:rPr>
              <a:t>三 </a:t>
            </a:r>
            <a:r>
              <a:rPr lang="zh-CN" altLang="zh-CN" sz="2000" kern="100" dirty="0" smtClean="0">
                <a:latin typeface="Times New Roman"/>
                <a:ea typeface="华文中宋"/>
              </a:rPr>
              <a:t>、</a:t>
            </a:r>
            <a:r>
              <a:rPr lang="zh-CN" altLang="zh-CN" sz="2000" kern="100" dirty="0">
                <a:latin typeface="Times New Roman"/>
                <a:ea typeface="华文中宋"/>
              </a:rPr>
              <a:t>说明</a:t>
            </a:r>
            <a:endParaRPr lang="zh-CN" altLang="zh-CN" kern="100" dirty="0">
              <a:latin typeface="Times New Roman"/>
              <a:ea typeface="楷体_GB2312"/>
            </a:endParaRPr>
          </a:p>
          <a:p>
            <a:pPr marL="455295" indent="-228600" algn="just">
              <a:lnSpc>
                <a:spcPct val="150000"/>
              </a:lnSpc>
              <a:spcAft>
                <a:spcPts val="0"/>
              </a:spcAft>
            </a:pPr>
            <a:r>
              <a:rPr lang="en-US" altLang="zh-CN" kern="100" dirty="0">
                <a:latin typeface="Times New Roman"/>
                <a:ea typeface="宋体"/>
              </a:rPr>
              <a:t>1</a:t>
            </a:r>
            <a:r>
              <a:rPr lang="zh-CN" altLang="zh-CN" kern="100" dirty="0">
                <a:latin typeface="Times New Roman"/>
                <a:ea typeface="宋体"/>
              </a:rPr>
              <a:t>、原理框图中虚线框内的“信号处理电路”和“显示电路”两模块适用于发挥部分</a:t>
            </a:r>
            <a:r>
              <a:rPr lang="en-US" altLang="zh-CN" kern="100" dirty="0">
                <a:latin typeface="Times New Roman"/>
                <a:ea typeface="宋体"/>
              </a:rPr>
              <a:t>(2)</a:t>
            </a:r>
            <a:r>
              <a:rPr lang="zh-CN" altLang="zh-CN" kern="100" dirty="0">
                <a:latin typeface="Times New Roman"/>
                <a:ea typeface="宋体"/>
              </a:rPr>
              <a:t>，可以采用模拟或数字方式实现；</a:t>
            </a:r>
            <a:endParaRPr lang="zh-CN" altLang="zh-CN" sz="1400" kern="100" dirty="0">
              <a:latin typeface="Times New Roman"/>
              <a:ea typeface="宋体"/>
            </a:endParaRPr>
          </a:p>
          <a:p>
            <a:pPr marL="456565" indent="-228600" algn="just">
              <a:lnSpc>
                <a:spcPct val="150000"/>
              </a:lnSpc>
              <a:spcAft>
                <a:spcPts val="0"/>
              </a:spcAft>
            </a:pPr>
            <a:r>
              <a:rPr lang="en-US" altLang="zh-CN" kern="100" dirty="0">
                <a:latin typeface="Times New Roman"/>
                <a:ea typeface="宋体"/>
              </a:rPr>
              <a:t>2</a:t>
            </a:r>
            <a:r>
              <a:rPr lang="zh-CN" altLang="zh-CN" kern="100" dirty="0">
                <a:latin typeface="Times New Roman"/>
                <a:ea typeface="宋体"/>
              </a:rPr>
              <a:t>、制作与测试过程中，该频谱分析仪对电压值的标定采用对比法，即首先输入幅度为已知的正弦信号</a:t>
            </a:r>
            <a:r>
              <a:rPr lang="en-US" altLang="zh-CN" kern="100" dirty="0">
                <a:latin typeface="Times New Roman"/>
                <a:ea typeface="宋体"/>
              </a:rPr>
              <a:t>(</a:t>
            </a:r>
            <a:r>
              <a:rPr lang="zh-CN" altLang="zh-CN" kern="100" dirty="0">
                <a:latin typeface="Times New Roman"/>
                <a:ea typeface="宋体"/>
              </a:rPr>
              <a:t>如：电压有效值为</a:t>
            </a:r>
            <a:r>
              <a:rPr lang="en-US" altLang="zh-CN" kern="100" dirty="0">
                <a:latin typeface="Times New Roman"/>
                <a:ea typeface="宋体"/>
              </a:rPr>
              <a:t>20mV</a:t>
            </a:r>
            <a:r>
              <a:rPr lang="zh-CN" altLang="zh-CN" kern="100" dirty="0">
                <a:latin typeface="Times New Roman"/>
                <a:ea typeface="宋体"/>
              </a:rPr>
              <a:t>，频率为</a:t>
            </a:r>
            <a:r>
              <a:rPr lang="en-US" altLang="zh-CN" kern="100" dirty="0">
                <a:latin typeface="Times New Roman"/>
                <a:ea typeface="宋体"/>
              </a:rPr>
              <a:t>10MHz</a:t>
            </a:r>
            <a:r>
              <a:rPr lang="zh-CN" altLang="zh-CN" kern="100" dirty="0">
                <a:latin typeface="Times New Roman"/>
                <a:ea typeface="宋体"/>
              </a:rPr>
              <a:t>的正弦信号</a:t>
            </a:r>
            <a:r>
              <a:rPr lang="en-US" altLang="zh-CN" kern="100" dirty="0">
                <a:latin typeface="Times New Roman"/>
                <a:ea typeface="宋体"/>
              </a:rPr>
              <a:t>)</a:t>
            </a:r>
            <a:r>
              <a:rPr lang="zh-CN" altLang="zh-CN" kern="100" dirty="0">
                <a:latin typeface="Times New Roman"/>
                <a:ea typeface="宋体"/>
              </a:rPr>
              <a:t>，以其在原理框图中示波器纵轴显示的高度确定该频谱分析仪的电压标尺。</a:t>
            </a:r>
            <a:endParaRPr lang="zh-CN" altLang="zh-CN" sz="1400" kern="100" dirty="0">
              <a:effectLst/>
              <a:latin typeface="Times New Roman"/>
              <a:ea typeface="宋体"/>
            </a:endParaRPr>
          </a:p>
        </p:txBody>
      </p:sp>
      <p:pic>
        <p:nvPicPr>
          <p:cNvPr id="11"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26413" y="50006"/>
            <a:ext cx="1017587" cy="1011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28155228"/>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TextBox 5" hidden="1"/>
          <p:cNvSpPr txBox="1">
            <a:spLocks noChangeArrowheads="1"/>
          </p:cNvSpPr>
          <p:nvPr/>
        </p:nvSpPr>
        <p:spPr bwMode="auto">
          <a:xfrm>
            <a:off x="1939925" y="1954213"/>
            <a:ext cx="1943100" cy="369887"/>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78" name="矩形 6" hidden="1"/>
          <p:cNvSpPr>
            <a:spLocks noChangeArrowheads="1"/>
          </p:cNvSpPr>
          <p:nvPr/>
        </p:nvSpPr>
        <p:spPr bwMode="auto">
          <a:xfrm>
            <a:off x="1939925" y="3025775"/>
            <a:ext cx="1471613" cy="646113"/>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79" name="矩形 7" hidden="1"/>
          <p:cNvSpPr>
            <a:spLocks noChangeArrowheads="1"/>
          </p:cNvSpPr>
          <p:nvPr/>
        </p:nvSpPr>
        <p:spPr bwMode="auto">
          <a:xfrm>
            <a:off x="2011363" y="4240213"/>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80" name="矩形 8" hidden="1"/>
          <p:cNvSpPr>
            <a:spLocks noChangeArrowheads="1"/>
          </p:cNvSpPr>
          <p:nvPr/>
        </p:nvSpPr>
        <p:spPr bwMode="auto">
          <a:xfrm>
            <a:off x="2011363" y="5526088"/>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cxnSp>
        <p:nvCxnSpPr>
          <p:cNvPr id="20" name="直接连接符 19"/>
          <p:cNvCxnSpPr/>
          <p:nvPr/>
        </p:nvCxnSpPr>
        <p:spPr>
          <a:xfrm>
            <a:off x="0" y="500063"/>
            <a:ext cx="7429500" cy="1587"/>
          </a:xfrm>
          <a:prstGeom prst="line">
            <a:avLst/>
          </a:prstGeom>
          <a:ln w="15875">
            <a:solidFill>
              <a:srgbClr val="00417C"/>
            </a:solidFill>
            <a:prstDash val="dash"/>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30622" y="30079"/>
            <a:ext cx="3461257" cy="461665"/>
          </a:xfrm>
          <a:prstGeom prst="rect">
            <a:avLst/>
          </a:prstGeom>
        </p:spPr>
        <p:txBody>
          <a:bodyPr wrap="square">
            <a:spAutoFit/>
          </a:bodyPr>
          <a:lstStyle/>
          <a:p>
            <a:pPr lvl="0"/>
            <a:r>
              <a:rPr lang="en-US" altLang="zh-CN" sz="2400" dirty="0" smtClean="0">
                <a:latin typeface="华文行楷" pitchFamily="2" charset="-122"/>
                <a:ea typeface="华文行楷" pitchFamily="2" charset="-122"/>
              </a:rPr>
              <a:t>7.</a:t>
            </a:r>
            <a:r>
              <a:rPr lang="zh-CN" altLang="en-US" sz="2400" dirty="0">
                <a:latin typeface="华文行楷" pitchFamily="2" charset="-122"/>
                <a:ea typeface="华文行楷" pitchFamily="2" charset="-122"/>
              </a:rPr>
              <a:t>简易频谱分析仪设计</a:t>
            </a:r>
          </a:p>
        </p:txBody>
      </p:sp>
      <p:sp>
        <p:nvSpPr>
          <p:cNvPr id="3" name="TextBox 2"/>
          <p:cNvSpPr txBox="1"/>
          <p:nvPr/>
        </p:nvSpPr>
        <p:spPr>
          <a:xfrm>
            <a:off x="63549" y="836712"/>
            <a:ext cx="2304256" cy="461665"/>
          </a:xfrm>
          <a:prstGeom prst="rect">
            <a:avLst/>
          </a:prstGeom>
          <a:noFill/>
        </p:spPr>
        <p:txBody>
          <a:bodyPr wrap="square" rtlCol="0">
            <a:spAutoFit/>
          </a:bodyPr>
          <a:lstStyle/>
          <a:p>
            <a:r>
              <a:rPr lang="zh-CN" altLang="en-US" sz="2400" b="1" dirty="0" smtClean="0"/>
              <a:t>题目分析</a:t>
            </a:r>
            <a:endParaRPr lang="zh-CN" altLang="en-US" sz="2400" b="1" dirty="0"/>
          </a:p>
        </p:txBody>
      </p:sp>
      <p:sp>
        <p:nvSpPr>
          <p:cNvPr id="4" name="矩形 3"/>
          <p:cNvSpPr/>
          <p:nvPr/>
        </p:nvSpPr>
        <p:spPr>
          <a:xfrm>
            <a:off x="212838" y="1298377"/>
            <a:ext cx="8717842" cy="1477328"/>
          </a:xfrm>
          <a:prstGeom prst="rect">
            <a:avLst/>
          </a:prstGeom>
        </p:spPr>
        <p:txBody>
          <a:bodyPr wrap="square">
            <a:spAutoFit/>
          </a:bodyPr>
          <a:lstStyle/>
          <a:p>
            <a:pPr>
              <a:lnSpc>
                <a:spcPct val="150000"/>
              </a:lnSpc>
            </a:pPr>
            <a:r>
              <a:rPr lang="zh-CN" altLang="en-US" sz="2000" dirty="0"/>
              <a:t> </a:t>
            </a:r>
            <a:r>
              <a:rPr lang="zh-CN" altLang="en-US" sz="2000" dirty="0" smtClean="0"/>
              <a:t>   根据题目的</a:t>
            </a:r>
            <a:r>
              <a:rPr lang="zh-CN" altLang="en-US" sz="2000" dirty="0"/>
              <a:t>任务和要求，要设计一个采用超外差体制的频谱分析仪。其主要技术</a:t>
            </a:r>
            <a:r>
              <a:rPr lang="zh-CN" altLang="en-US" sz="2000" dirty="0" smtClean="0"/>
              <a:t>指标</a:t>
            </a:r>
            <a:r>
              <a:rPr lang="zh-CN" altLang="en-US" sz="2000" dirty="0"/>
              <a:t>如下</a:t>
            </a:r>
            <a:r>
              <a:rPr lang="en-US" altLang="zh-CN" sz="2000" dirty="0"/>
              <a:t>:</a:t>
            </a:r>
          </a:p>
          <a:p>
            <a:pPr>
              <a:lnSpc>
                <a:spcPct val="150000"/>
              </a:lnSpc>
            </a:pPr>
            <a:r>
              <a:rPr lang="en-US" altLang="zh-CN" sz="2000" dirty="0" smtClean="0"/>
              <a:t>1.</a:t>
            </a:r>
            <a:r>
              <a:rPr lang="zh-CN" altLang="en-US" sz="2000" dirty="0" smtClean="0"/>
              <a:t>频率</a:t>
            </a:r>
            <a:r>
              <a:rPr lang="zh-CN" altLang="en-US" sz="2000" dirty="0"/>
              <a:t>范围</a:t>
            </a:r>
            <a:r>
              <a:rPr lang="en-US" altLang="zh-CN" sz="2000" dirty="0" smtClean="0"/>
              <a:t>:10-30MHz</a:t>
            </a:r>
            <a:r>
              <a:rPr lang="zh-CN" altLang="en-US" sz="2000" dirty="0" smtClean="0"/>
              <a:t>，</a:t>
            </a:r>
            <a:r>
              <a:rPr lang="zh-CN" altLang="en-US" sz="2000" dirty="0"/>
              <a:t>可扩展为</a:t>
            </a:r>
            <a:r>
              <a:rPr lang="en-US" altLang="zh-CN" sz="2000" dirty="0"/>
              <a:t>1</a:t>
            </a:r>
            <a:r>
              <a:rPr lang="zh-CN" altLang="en-US" sz="2000" dirty="0" smtClean="0"/>
              <a:t>一</a:t>
            </a:r>
            <a:r>
              <a:rPr lang="en-US" altLang="zh-CN" sz="2000" dirty="0" smtClean="0"/>
              <a:t>30MHz;</a:t>
            </a:r>
            <a:endParaRPr lang="zh-CN" altLang="en-US" sz="2000" dirty="0"/>
          </a:p>
        </p:txBody>
      </p:sp>
      <mc:AlternateContent xmlns:mc="http://schemas.openxmlformats.org/markup-compatibility/2006" xmlns:a14="http://schemas.microsoft.com/office/drawing/2010/main">
        <mc:Choice Requires="a14">
          <p:sp>
            <p:nvSpPr>
              <p:cNvPr id="5" name="矩形 4"/>
              <p:cNvSpPr/>
              <p:nvPr/>
            </p:nvSpPr>
            <p:spPr>
              <a:xfrm>
                <a:off x="251520" y="2636912"/>
                <a:ext cx="7527514" cy="3416320"/>
              </a:xfrm>
              <a:prstGeom prst="rect">
                <a:avLst/>
              </a:prstGeom>
            </p:spPr>
            <p:txBody>
              <a:bodyPr wrap="square">
                <a:spAutoFit/>
              </a:bodyPr>
              <a:lstStyle/>
              <a:p>
                <a:pPr>
                  <a:lnSpc>
                    <a:spcPct val="150000"/>
                  </a:lnSpc>
                </a:pPr>
                <a:r>
                  <a:rPr lang="en-US" altLang="zh-CN" dirty="0" smtClean="0"/>
                  <a:t>2.</a:t>
                </a:r>
                <a:r>
                  <a:rPr lang="zh-CN" altLang="en-US" dirty="0" smtClean="0"/>
                  <a:t>频率</a:t>
                </a:r>
                <a:r>
                  <a:rPr lang="zh-CN" altLang="en-US" dirty="0"/>
                  <a:t>分辨率</a:t>
                </a:r>
                <a:r>
                  <a:rPr lang="zh-CN" altLang="en-US" dirty="0" smtClean="0"/>
                  <a:t>为</a:t>
                </a:r>
                <a:r>
                  <a:rPr lang="en-US" altLang="zh-CN" dirty="0" smtClean="0"/>
                  <a:t>10KHz</a:t>
                </a:r>
                <a:endParaRPr lang="en-US" altLang="zh-CN" dirty="0"/>
              </a:p>
              <a:p>
                <a:pPr>
                  <a:lnSpc>
                    <a:spcPct val="150000"/>
                  </a:lnSpc>
                </a:pPr>
                <a:r>
                  <a:rPr lang="en-US" altLang="zh-CN" dirty="0" smtClean="0"/>
                  <a:t>3.</a:t>
                </a:r>
                <a:r>
                  <a:rPr lang="zh-CN" altLang="en-US" dirty="0" smtClean="0"/>
                  <a:t>输</a:t>
                </a:r>
                <a:r>
                  <a:rPr lang="zh-CN" altLang="en-US" dirty="0"/>
                  <a:t>人信号电平</a:t>
                </a:r>
                <a:r>
                  <a:rPr lang="zh-CN" altLang="en-US" dirty="0" smtClean="0"/>
                  <a:t>为</a:t>
                </a:r>
                <a14:m>
                  <m:oMath xmlns:m="http://schemas.openxmlformats.org/officeDocument/2006/math">
                    <m:r>
                      <a:rPr lang="zh-CN" altLang="en-US">
                        <a:latin typeface="Cambria Math"/>
                      </a:rPr>
                      <m:t>20</m:t>
                    </m:r>
                    <m:r>
                      <a:rPr lang="zh-CN" altLang="en-US" i="1">
                        <a:latin typeface="Cambria Math"/>
                      </a:rPr>
                      <m:t>𝑚𝑉</m:t>
                    </m:r>
                    <m:r>
                      <a:rPr lang="zh-CN" altLang="en-US">
                        <a:latin typeface="Cambria Math"/>
                      </a:rPr>
                      <m:t>±5</m:t>
                    </m:r>
                    <m:r>
                      <a:rPr lang="zh-CN" altLang="en-US" i="1">
                        <a:latin typeface="Cambria Math"/>
                      </a:rPr>
                      <m:t>𝑚𝑉</m:t>
                    </m:r>
                  </m:oMath>
                </a14:m>
                <a:r>
                  <a:rPr lang="en-US" altLang="zh-CN" dirty="0"/>
                  <a:t>,</a:t>
                </a:r>
                <a:r>
                  <a:rPr lang="zh-CN" altLang="en-US" dirty="0"/>
                  <a:t>输入阻抗</a:t>
                </a:r>
                <a:r>
                  <a:rPr lang="zh-CN" altLang="en-US" dirty="0" smtClean="0"/>
                  <a:t>为</a:t>
                </a:r>
                <a:r>
                  <a:rPr lang="en-US" altLang="zh-CN" dirty="0" smtClean="0"/>
                  <a:t>50</a:t>
                </a:r>
                <a:r>
                  <a:rPr lang="zh-CN" altLang="en-US" dirty="0" smtClean="0"/>
                  <a:t>欧</a:t>
                </a:r>
                <a:endParaRPr lang="en-US" altLang="zh-CN" dirty="0"/>
              </a:p>
              <a:p>
                <a:pPr>
                  <a:lnSpc>
                    <a:spcPct val="150000"/>
                  </a:lnSpc>
                </a:pPr>
                <a:r>
                  <a:rPr lang="en-US" altLang="zh-CN" dirty="0" smtClean="0"/>
                  <a:t>4.</a:t>
                </a:r>
                <a:r>
                  <a:rPr lang="zh-CN" altLang="en-US" dirty="0" smtClean="0"/>
                  <a:t>借助</a:t>
                </a:r>
                <a:r>
                  <a:rPr lang="zh-CN" altLang="en-US" dirty="0"/>
                  <a:t>示波器显示被测信号的频谱图，并在示彼器上标出间隔为</a:t>
                </a:r>
                <a:r>
                  <a:rPr lang="en-US" altLang="zh-CN" dirty="0" smtClean="0"/>
                  <a:t>1MHz</a:t>
                </a:r>
                <a:r>
                  <a:rPr lang="zh-CN" altLang="en-US" dirty="0" smtClean="0"/>
                  <a:t>的</a:t>
                </a:r>
                <a:r>
                  <a:rPr lang="zh-CN" altLang="en-US" dirty="0"/>
                  <a:t>频标。</a:t>
                </a:r>
              </a:p>
              <a:p>
                <a:pPr>
                  <a:lnSpc>
                    <a:spcPct val="150000"/>
                  </a:lnSpc>
                </a:pPr>
                <a:r>
                  <a:rPr lang="zh-CN" altLang="en-US" b="1" dirty="0" smtClean="0"/>
                  <a:t>其</a:t>
                </a:r>
                <a:r>
                  <a:rPr lang="zh-CN" altLang="en-US" b="1" dirty="0"/>
                  <a:t>系统完成的功能有</a:t>
                </a:r>
                <a:r>
                  <a:rPr lang="en-US" altLang="zh-CN" b="1" dirty="0"/>
                  <a:t>:</a:t>
                </a:r>
              </a:p>
              <a:p>
                <a:pPr>
                  <a:lnSpc>
                    <a:spcPct val="150000"/>
                  </a:lnSpc>
                </a:pPr>
                <a:r>
                  <a:rPr lang="en-US" altLang="zh-CN" dirty="0" smtClean="0"/>
                  <a:t>1.</a:t>
                </a:r>
                <a:r>
                  <a:rPr lang="zh-CN" altLang="en-US" dirty="0" smtClean="0"/>
                  <a:t>可</a:t>
                </a:r>
                <a:r>
                  <a:rPr lang="zh-CN" altLang="en-US" dirty="0"/>
                  <a:t>设置中心频率和扫频宽度</a:t>
                </a:r>
                <a:r>
                  <a:rPr lang="en-US" altLang="zh-CN" dirty="0"/>
                  <a:t>;</a:t>
                </a:r>
              </a:p>
              <a:p>
                <a:pPr>
                  <a:lnSpc>
                    <a:spcPct val="150000"/>
                  </a:lnSpc>
                </a:pPr>
                <a:r>
                  <a:rPr lang="en-US" altLang="zh-CN" dirty="0" smtClean="0"/>
                  <a:t>2.</a:t>
                </a:r>
                <a:r>
                  <a:rPr lang="zh-CN" altLang="en-US" dirty="0" smtClean="0"/>
                  <a:t>显示</a:t>
                </a:r>
                <a:r>
                  <a:rPr lang="zh-CN" altLang="en-US" dirty="0"/>
                  <a:t>被测信号的频谱图</a:t>
                </a:r>
                <a:r>
                  <a:rPr lang="en-US" altLang="zh-CN" dirty="0"/>
                  <a:t>;</a:t>
                </a:r>
              </a:p>
              <a:p>
                <a:pPr>
                  <a:lnSpc>
                    <a:spcPct val="150000"/>
                  </a:lnSpc>
                </a:pPr>
                <a:r>
                  <a:rPr lang="en-US" altLang="zh-CN" dirty="0" smtClean="0"/>
                  <a:t>3.</a:t>
                </a:r>
                <a:r>
                  <a:rPr lang="zh-CN" altLang="en-US" dirty="0" smtClean="0"/>
                  <a:t>具有</a:t>
                </a:r>
                <a:r>
                  <a:rPr lang="zh-CN" altLang="en-US" dirty="0"/>
                  <a:t>识别调幅、调频和等幅信号及测定其中心频率的功能</a:t>
                </a:r>
                <a:r>
                  <a:rPr lang="zh-CN" altLang="en-US" dirty="0" smtClean="0"/>
                  <a:t>。</a:t>
                </a:r>
                <a:endParaRPr lang="zh-CN" altLang="en-US" dirty="0"/>
              </a:p>
            </p:txBody>
          </p:sp>
        </mc:Choice>
        <mc:Fallback xmlns="">
          <p:sp>
            <p:nvSpPr>
              <p:cNvPr id="5" name="矩形 4"/>
              <p:cNvSpPr>
                <a:spLocks noRot="1" noChangeAspect="1" noMove="1" noResize="1" noEditPoints="1" noAdjustHandles="1" noChangeArrowheads="1" noChangeShapeType="1" noTextEdit="1"/>
              </p:cNvSpPr>
              <p:nvPr/>
            </p:nvSpPr>
            <p:spPr>
              <a:xfrm>
                <a:off x="251520" y="2636912"/>
                <a:ext cx="7527514" cy="3416320"/>
              </a:xfrm>
              <a:prstGeom prst="rect">
                <a:avLst/>
              </a:prstGeom>
              <a:blipFill rotWithShape="1">
                <a:blip r:embed="rId3"/>
                <a:stretch>
                  <a:fillRect l="-648" b="-536"/>
                </a:stretch>
              </a:blipFill>
            </p:spPr>
            <p:txBody>
              <a:bodyPr/>
              <a:lstStyle/>
              <a:p>
                <a:r>
                  <a:rPr lang="zh-CN" altLang="en-US">
                    <a:noFill/>
                  </a:rPr>
                  <a:t> </a:t>
                </a:r>
              </a:p>
            </p:txBody>
          </p:sp>
        </mc:Fallback>
      </mc:AlternateContent>
      <p:pic>
        <p:nvPicPr>
          <p:cNvPr id="1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26413" y="50006"/>
            <a:ext cx="1017587" cy="1011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28155228"/>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TextBox 5" hidden="1"/>
          <p:cNvSpPr txBox="1">
            <a:spLocks noChangeArrowheads="1"/>
          </p:cNvSpPr>
          <p:nvPr/>
        </p:nvSpPr>
        <p:spPr bwMode="auto">
          <a:xfrm>
            <a:off x="1939925" y="1954213"/>
            <a:ext cx="1943100" cy="369887"/>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78" name="矩形 6" hidden="1"/>
          <p:cNvSpPr>
            <a:spLocks noChangeArrowheads="1"/>
          </p:cNvSpPr>
          <p:nvPr/>
        </p:nvSpPr>
        <p:spPr bwMode="auto">
          <a:xfrm>
            <a:off x="1939925" y="3025775"/>
            <a:ext cx="1471613" cy="646113"/>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79" name="矩形 7" hidden="1"/>
          <p:cNvSpPr>
            <a:spLocks noChangeArrowheads="1"/>
          </p:cNvSpPr>
          <p:nvPr/>
        </p:nvSpPr>
        <p:spPr bwMode="auto">
          <a:xfrm>
            <a:off x="2011363" y="4240213"/>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80" name="矩形 8" hidden="1"/>
          <p:cNvSpPr>
            <a:spLocks noChangeArrowheads="1"/>
          </p:cNvSpPr>
          <p:nvPr/>
        </p:nvSpPr>
        <p:spPr bwMode="auto">
          <a:xfrm>
            <a:off x="2011363" y="5526088"/>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cxnSp>
        <p:nvCxnSpPr>
          <p:cNvPr id="20" name="直接连接符 19"/>
          <p:cNvCxnSpPr/>
          <p:nvPr/>
        </p:nvCxnSpPr>
        <p:spPr>
          <a:xfrm>
            <a:off x="0" y="500063"/>
            <a:ext cx="7429500" cy="1587"/>
          </a:xfrm>
          <a:prstGeom prst="line">
            <a:avLst/>
          </a:prstGeom>
          <a:ln w="15875">
            <a:solidFill>
              <a:srgbClr val="00417C"/>
            </a:solidFill>
            <a:prstDash val="dash"/>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30622" y="30079"/>
            <a:ext cx="3461257" cy="461665"/>
          </a:xfrm>
          <a:prstGeom prst="rect">
            <a:avLst/>
          </a:prstGeom>
        </p:spPr>
        <p:txBody>
          <a:bodyPr wrap="square">
            <a:spAutoFit/>
          </a:bodyPr>
          <a:lstStyle/>
          <a:p>
            <a:pPr lvl="0"/>
            <a:r>
              <a:rPr lang="en-US" altLang="zh-CN" sz="2400" dirty="0" smtClean="0">
                <a:latin typeface="华文行楷" pitchFamily="2" charset="-122"/>
                <a:ea typeface="华文行楷" pitchFamily="2" charset="-122"/>
              </a:rPr>
              <a:t>7.</a:t>
            </a:r>
            <a:r>
              <a:rPr lang="zh-CN" altLang="en-US" sz="2400" dirty="0">
                <a:latin typeface="华文行楷" pitchFamily="2" charset="-122"/>
                <a:ea typeface="华文行楷" pitchFamily="2" charset="-122"/>
              </a:rPr>
              <a:t>简易频谱分析仪设计</a:t>
            </a:r>
          </a:p>
        </p:txBody>
      </p:sp>
      <p:sp>
        <p:nvSpPr>
          <p:cNvPr id="3" name="TextBox 2"/>
          <p:cNvSpPr txBox="1"/>
          <p:nvPr/>
        </p:nvSpPr>
        <p:spPr>
          <a:xfrm>
            <a:off x="179512" y="836712"/>
            <a:ext cx="4464496" cy="461665"/>
          </a:xfrm>
          <a:prstGeom prst="rect">
            <a:avLst/>
          </a:prstGeom>
          <a:noFill/>
        </p:spPr>
        <p:txBody>
          <a:bodyPr wrap="square" rtlCol="0">
            <a:spAutoFit/>
          </a:bodyPr>
          <a:lstStyle/>
          <a:p>
            <a:r>
              <a:rPr lang="zh-CN" altLang="en-US" sz="2400" b="1" dirty="0" smtClean="0"/>
              <a:t>一、扫频超外差模拟扫频仪</a:t>
            </a:r>
            <a:endParaRPr lang="zh-CN" altLang="en-US" sz="2400" b="1" dirty="0"/>
          </a:p>
        </p:txBody>
      </p:sp>
      <p:pic>
        <p:nvPicPr>
          <p:cNvPr id="11"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26413" y="50006"/>
            <a:ext cx="1017587" cy="1011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42" name="Picture 2" descr="C:\Users\enen\Desktop\图片3.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9300" y="1504950"/>
            <a:ext cx="8408987" cy="53530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80135052"/>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TextBox 5" hidden="1"/>
          <p:cNvSpPr txBox="1">
            <a:spLocks noChangeArrowheads="1"/>
          </p:cNvSpPr>
          <p:nvPr/>
        </p:nvSpPr>
        <p:spPr bwMode="auto">
          <a:xfrm>
            <a:off x="1939925" y="1954213"/>
            <a:ext cx="1943100" cy="369887"/>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78" name="矩形 6" hidden="1"/>
          <p:cNvSpPr>
            <a:spLocks noChangeArrowheads="1"/>
          </p:cNvSpPr>
          <p:nvPr/>
        </p:nvSpPr>
        <p:spPr bwMode="auto">
          <a:xfrm>
            <a:off x="1939925" y="3025775"/>
            <a:ext cx="1471613" cy="646113"/>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79" name="矩形 7" hidden="1"/>
          <p:cNvSpPr>
            <a:spLocks noChangeArrowheads="1"/>
          </p:cNvSpPr>
          <p:nvPr/>
        </p:nvSpPr>
        <p:spPr bwMode="auto">
          <a:xfrm>
            <a:off x="2011363" y="4240213"/>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80" name="矩形 8" hidden="1"/>
          <p:cNvSpPr>
            <a:spLocks noChangeArrowheads="1"/>
          </p:cNvSpPr>
          <p:nvPr/>
        </p:nvSpPr>
        <p:spPr bwMode="auto">
          <a:xfrm>
            <a:off x="2011363" y="5526088"/>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cxnSp>
        <p:nvCxnSpPr>
          <p:cNvPr id="20" name="直接连接符 19"/>
          <p:cNvCxnSpPr/>
          <p:nvPr/>
        </p:nvCxnSpPr>
        <p:spPr>
          <a:xfrm>
            <a:off x="0" y="500063"/>
            <a:ext cx="7429500" cy="1587"/>
          </a:xfrm>
          <a:prstGeom prst="line">
            <a:avLst/>
          </a:prstGeom>
          <a:ln w="15875">
            <a:solidFill>
              <a:srgbClr val="00417C"/>
            </a:solidFill>
            <a:prstDash val="dash"/>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30622" y="30079"/>
            <a:ext cx="3461257" cy="461665"/>
          </a:xfrm>
          <a:prstGeom prst="rect">
            <a:avLst/>
          </a:prstGeom>
        </p:spPr>
        <p:txBody>
          <a:bodyPr wrap="square">
            <a:spAutoFit/>
          </a:bodyPr>
          <a:lstStyle/>
          <a:p>
            <a:pPr lvl="0"/>
            <a:r>
              <a:rPr lang="en-US" altLang="zh-CN" sz="2400" dirty="0" smtClean="0">
                <a:latin typeface="华文行楷" pitchFamily="2" charset="-122"/>
                <a:ea typeface="华文行楷" pitchFamily="2" charset="-122"/>
              </a:rPr>
              <a:t>7.</a:t>
            </a:r>
            <a:r>
              <a:rPr lang="zh-CN" altLang="en-US" sz="2400" dirty="0">
                <a:latin typeface="华文行楷" pitchFamily="2" charset="-122"/>
                <a:ea typeface="华文行楷" pitchFamily="2" charset="-122"/>
              </a:rPr>
              <a:t>简易频谱分析仪设计</a:t>
            </a:r>
          </a:p>
        </p:txBody>
      </p:sp>
      <p:sp>
        <p:nvSpPr>
          <p:cNvPr id="3" name="矩形 2"/>
          <p:cNvSpPr/>
          <p:nvPr/>
        </p:nvSpPr>
        <p:spPr>
          <a:xfrm>
            <a:off x="213417" y="632619"/>
            <a:ext cx="3278462" cy="461665"/>
          </a:xfrm>
          <a:prstGeom prst="rect">
            <a:avLst/>
          </a:prstGeom>
        </p:spPr>
        <p:txBody>
          <a:bodyPr wrap="none">
            <a:spAutoFit/>
          </a:bodyPr>
          <a:lstStyle/>
          <a:p>
            <a:r>
              <a:rPr lang="zh-CN" altLang="en-US" sz="2400" b="1" dirty="0"/>
              <a:t>扫频超外差模拟扫频仪</a:t>
            </a:r>
          </a:p>
        </p:txBody>
      </p:sp>
      <p:sp>
        <p:nvSpPr>
          <p:cNvPr id="4" name="矩形 3"/>
          <p:cNvSpPr/>
          <p:nvPr/>
        </p:nvSpPr>
        <p:spPr>
          <a:xfrm>
            <a:off x="179512" y="1198367"/>
            <a:ext cx="8712968" cy="1015663"/>
          </a:xfrm>
          <a:prstGeom prst="rect">
            <a:avLst/>
          </a:prstGeom>
        </p:spPr>
        <p:txBody>
          <a:bodyPr wrap="square">
            <a:spAutoFit/>
          </a:bodyPr>
          <a:lstStyle/>
          <a:p>
            <a:pPr>
              <a:lnSpc>
                <a:spcPct val="150000"/>
              </a:lnSpc>
            </a:pPr>
            <a:r>
              <a:rPr lang="zh-CN" altLang="en-US" sz="2000" dirty="0"/>
              <a:t> </a:t>
            </a:r>
            <a:r>
              <a:rPr lang="en-US" altLang="zh-CN" sz="2000" dirty="0"/>
              <a:t>1.</a:t>
            </a:r>
            <a:r>
              <a:rPr lang="zh-CN" altLang="en-US" sz="2000" dirty="0"/>
              <a:t>低通滤波器</a:t>
            </a:r>
          </a:p>
          <a:p>
            <a:pPr>
              <a:lnSpc>
                <a:spcPct val="150000"/>
              </a:lnSpc>
            </a:pPr>
            <a:r>
              <a:rPr lang="zh-CN" altLang="en-US" sz="2000" dirty="0"/>
              <a:t>    </a:t>
            </a:r>
            <a:r>
              <a:rPr lang="zh-CN" altLang="en-US" sz="2000" dirty="0" smtClean="0"/>
              <a:t>     低通滤波器</a:t>
            </a:r>
            <a:r>
              <a:rPr lang="zh-CN" altLang="en-US" sz="2000" dirty="0"/>
              <a:t>的作用是防止宽带外差式频谱仪中特有的镜像频谱的混淆</a:t>
            </a:r>
            <a:r>
              <a:rPr lang="zh-CN" altLang="en-US" sz="2000" dirty="0" smtClean="0"/>
              <a:t>。</a:t>
            </a:r>
            <a:endParaRPr lang="zh-CN" altLang="en-US" sz="2000" dirty="0"/>
          </a:p>
        </p:txBody>
      </p:sp>
      <p:sp>
        <p:nvSpPr>
          <p:cNvPr id="5" name="矩形 4"/>
          <p:cNvSpPr/>
          <p:nvPr/>
        </p:nvSpPr>
        <p:spPr>
          <a:xfrm>
            <a:off x="323527" y="2276872"/>
            <a:ext cx="7998941" cy="646331"/>
          </a:xfrm>
          <a:prstGeom prst="rect">
            <a:avLst/>
          </a:prstGeom>
        </p:spPr>
        <p:txBody>
          <a:bodyPr wrap="square">
            <a:spAutoFit/>
          </a:bodyPr>
          <a:lstStyle/>
          <a:p>
            <a:r>
              <a:rPr lang="en-US" altLang="zh-CN" dirty="0" smtClean="0"/>
              <a:t>2</a:t>
            </a:r>
            <a:r>
              <a:rPr lang="zh-CN" altLang="en-US" dirty="0" smtClean="0"/>
              <a:t>预选</a:t>
            </a:r>
            <a:r>
              <a:rPr lang="zh-CN" altLang="en-US" dirty="0"/>
              <a:t>器</a:t>
            </a:r>
          </a:p>
          <a:p>
            <a:r>
              <a:rPr lang="zh-CN" altLang="en-US" dirty="0" smtClean="0"/>
              <a:t>        在</a:t>
            </a:r>
            <a:r>
              <a:rPr lang="zh-CN" altLang="en-US" dirty="0"/>
              <a:t>高频段，频率</a:t>
            </a:r>
            <a:r>
              <a:rPr lang="zh-CN" altLang="en-US" dirty="0" smtClean="0"/>
              <a:t>为</a:t>
            </a:r>
            <a:r>
              <a:rPr lang="en-US" altLang="zh-CN" dirty="0" smtClean="0"/>
              <a:t>15~30MHz</a:t>
            </a:r>
            <a:r>
              <a:rPr lang="zh-CN" altLang="en-US" dirty="0" smtClean="0"/>
              <a:t>的</a:t>
            </a:r>
            <a:r>
              <a:rPr lang="zh-CN" altLang="en-US" dirty="0"/>
              <a:t>信号被切换到带通滤波器。</a:t>
            </a:r>
          </a:p>
        </p:txBody>
      </p:sp>
      <p:sp>
        <p:nvSpPr>
          <p:cNvPr id="6" name="矩形 5"/>
          <p:cNvSpPr/>
          <p:nvPr/>
        </p:nvSpPr>
        <p:spPr>
          <a:xfrm>
            <a:off x="357486" y="3140968"/>
            <a:ext cx="8534994" cy="923330"/>
          </a:xfrm>
          <a:prstGeom prst="rect">
            <a:avLst/>
          </a:prstGeom>
        </p:spPr>
        <p:txBody>
          <a:bodyPr wrap="square">
            <a:spAutoFit/>
          </a:bodyPr>
          <a:lstStyle/>
          <a:p>
            <a:r>
              <a:rPr lang="en-US" altLang="zh-CN" dirty="0"/>
              <a:t>3.</a:t>
            </a:r>
            <a:r>
              <a:rPr lang="zh-CN" altLang="en-US" dirty="0"/>
              <a:t>第</a:t>
            </a:r>
            <a:r>
              <a:rPr lang="en-US" altLang="zh-CN" dirty="0"/>
              <a:t>1</a:t>
            </a:r>
            <a:r>
              <a:rPr lang="zh-CN" altLang="en-US" dirty="0"/>
              <a:t>级混频器</a:t>
            </a:r>
          </a:p>
          <a:p>
            <a:r>
              <a:rPr lang="zh-CN" altLang="en-US" dirty="0" smtClean="0"/>
              <a:t>       第</a:t>
            </a:r>
            <a:r>
              <a:rPr lang="zh-CN" altLang="en-US" dirty="0"/>
              <a:t>一级本振频率为稳定度较高的石英晶体</a:t>
            </a:r>
            <a:r>
              <a:rPr lang="zh-CN" altLang="en-US" dirty="0" smtClean="0"/>
              <a:t>振荡器</a:t>
            </a:r>
            <a:r>
              <a:rPr lang="zh-CN" altLang="en-US" dirty="0"/>
              <a:t>产</a:t>
            </a:r>
            <a:r>
              <a:rPr lang="zh-CN" altLang="en-US" dirty="0" smtClean="0"/>
              <a:t>。</a:t>
            </a:r>
            <a:r>
              <a:rPr lang="zh-CN" altLang="en-US" dirty="0"/>
              <a:t>或者通过单片机或可编程</a:t>
            </a:r>
            <a:r>
              <a:rPr lang="zh-CN" altLang="en-US" dirty="0" smtClean="0"/>
              <a:t>器件</a:t>
            </a:r>
            <a:r>
              <a:rPr lang="zh-CN" altLang="en-US" dirty="0"/>
              <a:t>分频得到，混频之后可</a:t>
            </a:r>
            <a:r>
              <a:rPr lang="zh-CN" altLang="en-US" dirty="0" smtClean="0"/>
              <a:t>得到</a:t>
            </a:r>
            <a:r>
              <a:rPr lang="en-US" altLang="zh-CN" dirty="0" smtClean="0"/>
              <a:t>15~30MHz</a:t>
            </a:r>
            <a:r>
              <a:rPr lang="zh-CN" altLang="en-US" dirty="0" smtClean="0"/>
              <a:t>的</a:t>
            </a:r>
            <a:r>
              <a:rPr lang="zh-CN" altLang="en-US" dirty="0"/>
              <a:t>信号。</a:t>
            </a:r>
          </a:p>
        </p:txBody>
      </p:sp>
      <mc:AlternateContent xmlns:mc="http://schemas.openxmlformats.org/markup-compatibility/2006" xmlns:a14="http://schemas.microsoft.com/office/drawing/2010/main">
        <mc:Choice Requires="a14">
          <p:sp>
            <p:nvSpPr>
              <p:cNvPr id="7" name="矩形 6"/>
              <p:cNvSpPr/>
              <p:nvPr/>
            </p:nvSpPr>
            <p:spPr>
              <a:xfrm>
                <a:off x="323528" y="4005064"/>
                <a:ext cx="8136904" cy="1754326"/>
              </a:xfrm>
              <a:prstGeom prst="rect">
                <a:avLst/>
              </a:prstGeom>
            </p:spPr>
            <p:txBody>
              <a:bodyPr wrap="square">
                <a:spAutoFit/>
              </a:bodyPr>
              <a:lstStyle/>
              <a:p>
                <a:pPr>
                  <a:lnSpc>
                    <a:spcPct val="150000"/>
                  </a:lnSpc>
                </a:pPr>
                <a:r>
                  <a:rPr lang="en-US" altLang="zh-CN" dirty="0"/>
                  <a:t>4.</a:t>
                </a:r>
                <a:r>
                  <a:rPr lang="zh-CN" altLang="en-US" dirty="0"/>
                  <a:t>第</a:t>
                </a:r>
                <a:r>
                  <a:rPr lang="en-US" altLang="zh-CN" dirty="0"/>
                  <a:t>2</a:t>
                </a:r>
                <a:r>
                  <a:rPr lang="zh-CN" altLang="en-US" dirty="0"/>
                  <a:t>级混频器</a:t>
                </a:r>
              </a:p>
              <a:p>
                <a:pPr>
                  <a:lnSpc>
                    <a:spcPct val="150000"/>
                  </a:lnSpc>
                </a:pPr>
                <a:r>
                  <a:rPr lang="zh-CN" altLang="en-US" dirty="0" smtClean="0"/>
                  <a:t>       因</a:t>
                </a:r>
                <a:r>
                  <a:rPr lang="zh-CN" altLang="en-US" dirty="0"/>
                  <a:t>高低频段均转换</a:t>
                </a:r>
                <a:r>
                  <a:rPr lang="zh-CN" altLang="en-US" dirty="0" smtClean="0"/>
                  <a:t>到</a:t>
                </a:r>
                <a:r>
                  <a:rPr lang="en-US" altLang="zh-CN" dirty="0" smtClean="0"/>
                  <a:t>15~30MHz</a:t>
                </a:r>
                <a:r>
                  <a:rPr lang="zh-CN" altLang="en-US" dirty="0" smtClean="0"/>
                  <a:t>故可以采用同一个本振源。经第二级混频后</a:t>
                </a:r>
                <a14:m>
                  <m:oMath xmlns:m="http://schemas.openxmlformats.org/officeDocument/2006/math">
                    <m:r>
                      <a:rPr lang="zh-CN" altLang="en-US">
                        <a:latin typeface="Cambria Math"/>
                      </a:rPr>
                      <m:t>10.7</m:t>
                    </m:r>
                    <m:r>
                      <a:rPr lang="zh-CN" altLang="en-US" i="1">
                        <a:latin typeface="Cambria Math"/>
                      </a:rPr>
                      <m:t>𝑀𝐻𝑧</m:t>
                    </m:r>
                    <m:r>
                      <a:rPr lang="zh-CN" altLang="en-US">
                        <a:latin typeface="Cambria Math"/>
                      </a:rPr>
                      <m:t>±200</m:t>
                    </m:r>
                    <m:r>
                      <a:rPr lang="zh-CN" altLang="en-US" i="1">
                        <a:latin typeface="Cambria Math"/>
                      </a:rPr>
                      <m:t>𝐾𝐻𝑧</m:t>
                    </m:r>
                  </m:oMath>
                </a14:m>
                <a:r>
                  <a:rPr lang="zh-CN" altLang="en-US" dirty="0" smtClean="0"/>
                  <a:t>的中频信号。</a:t>
                </a:r>
                <a14:m>
                  <m:oMath xmlns:m="http://schemas.openxmlformats.org/officeDocument/2006/math">
                    <m:r>
                      <a:rPr lang="zh-CN" altLang="en-US">
                        <a:latin typeface="Cambria Math"/>
                      </a:rPr>
                      <m:t>10.7</m:t>
                    </m:r>
                    <m:r>
                      <a:rPr lang="zh-CN" altLang="en-US" i="1">
                        <a:latin typeface="Cambria Math"/>
                      </a:rPr>
                      <m:t>𝑀𝐻𝑧</m:t>
                    </m:r>
                    <m:r>
                      <a:rPr lang="zh-CN" altLang="en-US">
                        <a:latin typeface="Cambria Math"/>
                      </a:rPr>
                      <m:t>±200</m:t>
                    </m:r>
                    <m:r>
                      <a:rPr lang="zh-CN" altLang="en-US" i="1">
                        <a:latin typeface="Cambria Math"/>
                      </a:rPr>
                      <m:t>𝐾𝐻𝑧</m:t>
                    </m:r>
                  </m:oMath>
                </a14:m>
                <a:r>
                  <a:rPr lang="zh-CN" altLang="en-US" dirty="0" smtClean="0"/>
                  <a:t>的带通滤波器可选</a:t>
                </a:r>
                <a:r>
                  <a:rPr lang="en-US" altLang="zh-CN" dirty="0" smtClean="0"/>
                  <a:t>10.7MHz </a:t>
                </a:r>
                <a:r>
                  <a:rPr lang="zh-CN" altLang="en-US" dirty="0" smtClean="0"/>
                  <a:t>的陶瓷滤波器。、</a:t>
                </a:r>
                <a:endParaRPr lang="zh-CN" altLang="en-US" dirty="0"/>
              </a:p>
            </p:txBody>
          </p:sp>
        </mc:Choice>
        <mc:Fallback xmlns="">
          <p:sp>
            <p:nvSpPr>
              <p:cNvPr id="7" name="矩形 6"/>
              <p:cNvSpPr>
                <a:spLocks noRot="1" noChangeAspect="1" noMove="1" noResize="1" noEditPoints="1" noAdjustHandles="1" noChangeArrowheads="1" noChangeShapeType="1" noTextEdit="1"/>
              </p:cNvSpPr>
              <p:nvPr/>
            </p:nvSpPr>
            <p:spPr>
              <a:xfrm>
                <a:off x="323528" y="4005064"/>
                <a:ext cx="8136904" cy="1754326"/>
              </a:xfrm>
              <a:prstGeom prst="rect">
                <a:avLst/>
              </a:prstGeom>
              <a:blipFill rotWithShape="1">
                <a:blip r:embed="rId3"/>
                <a:stretch>
                  <a:fillRect l="-599" b="-1736"/>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8" name="矩形 7"/>
              <p:cNvSpPr/>
              <p:nvPr/>
            </p:nvSpPr>
            <p:spPr>
              <a:xfrm>
                <a:off x="395536" y="5589240"/>
                <a:ext cx="8419109" cy="1285032"/>
              </a:xfrm>
              <a:prstGeom prst="rect">
                <a:avLst/>
              </a:prstGeom>
            </p:spPr>
            <p:txBody>
              <a:bodyPr wrap="square">
                <a:spAutoFit/>
              </a:bodyPr>
              <a:lstStyle/>
              <a:p>
                <a:pPr>
                  <a:lnSpc>
                    <a:spcPct val="150000"/>
                  </a:lnSpc>
                </a:pPr>
                <a:r>
                  <a:rPr lang="en-US" altLang="zh-CN" dirty="0" smtClean="0"/>
                  <a:t>5.</a:t>
                </a:r>
                <a:r>
                  <a:rPr lang="zh-CN" altLang="en-US" dirty="0" smtClean="0"/>
                  <a:t>第</a:t>
                </a:r>
                <a:r>
                  <a:rPr lang="en-US" altLang="zh-CN" dirty="0"/>
                  <a:t>3</a:t>
                </a:r>
                <a:r>
                  <a:rPr lang="zh-CN" altLang="en-US" dirty="0"/>
                  <a:t>级混频器</a:t>
                </a:r>
              </a:p>
              <a:p>
                <a:pPr>
                  <a:lnSpc>
                    <a:spcPct val="150000"/>
                  </a:lnSpc>
                </a:pPr>
                <a:r>
                  <a:rPr lang="zh-CN" altLang="en-US" dirty="0"/>
                  <a:t>    </a:t>
                </a:r>
                <a14:m>
                  <m:oMath xmlns:m="http://schemas.openxmlformats.org/officeDocument/2006/math">
                    <m:r>
                      <a:rPr lang="zh-CN" altLang="en-US">
                        <a:latin typeface="Cambria Math"/>
                      </a:rPr>
                      <m:t>10.7</m:t>
                    </m:r>
                    <m:r>
                      <a:rPr lang="zh-CN" altLang="en-US" i="1">
                        <a:latin typeface="Cambria Math"/>
                      </a:rPr>
                      <m:t>𝑀𝐻𝑧</m:t>
                    </m:r>
                    <m:r>
                      <a:rPr lang="zh-CN" altLang="en-US">
                        <a:latin typeface="Cambria Math"/>
                      </a:rPr>
                      <m:t>±200</m:t>
                    </m:r>
                    <m:r>
                      <a:rPr lang="zh-CN" altLang="en-US" i="1">
                        <a:latin typeface="Cambria Math"/>
                      </a:rPr>
                      <m:t>𝐾𝐻𝑧</m:t>
                    </m:r>
                  </m:oMath>
                </a14:m>
                <a:r>
                  <a:rPr lang="zh-CN" altLang="en-US" dirty="0" smtClean="0"/>
                  <a:t>的</a:t>
                </a:r>
                <a:r>
                  <a:rPr lang="zh-CN" altLang="en-US" dirty="0"/>
                  <a:t>信号经过第</a:t>
                </a:r>
                <a:r>
                  <a:rPr lang="en-US" altLang="zh-CN" dirty="0"/>
                  <a:t>3</a:t>
                </a:r>
                <a:r>
                  <a:rPr lang="zh-CN" altLang="en-US" dirty="0"/>
                  <a:t>级混频</a:t>
                </a:r>
                <a:r>
                  <a:rPr lang="zh-CN" altLang="en-US" dirty="0" smtClean="0"/>
                  <a:t>后可以方便</a:t>
                </a:r>
                <a:r>
                  <a:rPr lang="zh-CN" altLang="en-US" dirty="0"/>
                  <a:t>得到</a:t>
                </a:r>
                <a:r>
                  <a:rPr lang="en-US" altLang="zh-CN" dirty="0" smtClean="0"/>
                  <a:t>465KHz:</a:t>
                </a:r>
                <a:r>
                  <a:rPr lang="zh-CN" altLang="en-US" dirty="0"/>
                  <a:t>的低中频信号</a:t>
                </a:r>
                <a:r>
                  <a:rPr lang="zh-CN" altLang="en-US" dirty="0" smtClean="0"/>
                  <a:t>，这样</a:t>
                </a:r>
                <a:r>
                  <a:rPr lang="zh-CN" altLang="en-US" dirty="0"/>
                  <a:t>就能达到频率分辨率为</a:t>
                </a:r>
                <a:r>
                  <a:rPr lang="en-US" altLang="zh-CN" dirty="0" smtClean="0"/>
                  <a:t>10KHz</a:t>
                </a:r>
                <a:r>
                  <a:rPr lang="zh-CN" altLang="en-US" dirty="0" smtClean="0"/>
                  <a:t>的</a:t>
                </a:r>
                <a:r>
                  <a:rPr lang="zh-CN" altLang="en-US" dirty="0"/>
                  <a:t>基本要求</a:t>
                </a:r>
                <a:r>
                  <a:rPr lang="zh-CN" altLang="en-US" dirty="0" smtClean="0"/>
                  <a:t>。</a:t>
                </a:r>
                <a:endParaRPr lang="zh-CN" altLang="en-US" dirty="0"/>
              </a:p>
            </p:txBody>
          </p:sp>
        </mc:Choice>
        <mc:Fallback xmlns="">
          <p:sp>
            <p:nvSpPr>
              <p:cNvPr id="8" name="矩形 7"/>
              <p:cNvSpPr>
                <a:spLocks noRot="1" noChangeAspect="1" noMove="1" noResize="1" noEditPoints="1" noAdjustHandles="1" noChangeArrowheads="1" noChangeShapeType="1" noTextEdit="1"/>
              </p:cNvSpPr>
              <p:nvPr/>
            </p:nvSpPr>
            <p:spPr>
              <a:xfrm>
                <a:off x="395536" y="5589240"/>
                <a:ext cx="8419109" cy="1285032"/>
              </a:xfrm>
              <a:prstGeom prst="rect">
                <a:avLst/>
              </a:prstGeom>
              <a:blipFill rotWithShape="1">
                <a:blip r:embed="rId4"/>
                <a:stretch>
                  <a:fillRect l="-652" b="-7109"/>
                </a:stretch>
              </a:blipFill>
            </p:spPr>
            <p:txBody>
              <a:bodyPr/>
              <a:lstStyle/>
              <a:p>
                <a:r>
                  <a:rPr lang="zh-CN" altLang="en-US">
                    <a:noFill/>
                  </a:rPr>
                  <a:t> </a:t>
                </a:r>
              </a:p>
            </p:txBody>
          </p:sp>
        </mc:Fallback>
      </mc:AlternateContent>
      <p:pic>
        <p:nvPicPr>
          <p:cNvPr id="15"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126413" y="50006"/>
            <a:ext cx="1017587" cy="1011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80135052"/>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TextBox 5" hidden="1"/>
          <p:cNvSpPr txBox="1">
            <a:spLocks noChangeArrowheads="1"/>
          </p:cNvSpPr>
          <p:nvPr/>
        </p:nvSpPr>
        <p:spPr bwMode="auto">
          <a:xfrm>
            <a:off x="1939925" y="1954213"/>
            <a:ext cx="1943100" cy="369887"/>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78" name="矩形 6" hidden="1"/>
          <p:cNvSpPr>
            <a:spLocks noChangeArrowheads="1"/>
          </p:cNvSpPr>
          <p:nvPr/>
        </p:nvSpPr>
        <p:spPr bwMode="auto">
          <a:xfrm>
            <a:off x="1939925" y="3025775"/>
            <a:ext cx="1471613" cy="646113"/>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79" name="矩形 7" hidden="1"/>
          <p:cNvSpPr>
            <a:spLocks noChangeArrowheads="1"/>
          </p:cNvSpPr>
          <p:nvPr/>
        </p:nvSpPr>
        <p:spPr bwMode="auto">
          <a:xfrm>
            <a:off x="2011363" y="4240213"/>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80" name="矩形 8" hidden="1"/>
          <p:cNvSpPr>
            <a:spLocks noChangeArrowheads="1"/>
          </p:cNvSpPr>
          <p:nvPr/>
        </p:nvSpPr>
        <p:spPr bwMode="auto">
          <a:xfrm>
            <a:off x="2011363" y="5526088"/>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cxnSp>
        <p:nvCxnSpPr>
          <p:cNvPr id="20" name="直接连接符 19"/>
          <p:cNvCxnSpPr/>
          <p:nvPr/>
        </p:nvCxnSpPr>
        <p:spPr>
          <a:xfrm>
            <a:off x="0" y="500063"/>
            <a:ext cx="7429500" cy="1587"/>
          </a:xfrm>
          <a:prstGeom prst="line">
            <a:avLst/>
          </a:prstGeom>
          <a:ln w="15875">
            <a:solidFill>
              <a:srgbClr val="00417C"/>
            </a:solidFill>
            <a:prstDash val="dash"/>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30622" y="30079"/>
            <a:ext cx="3461257" cy="461665"/>
          </a:xfrm>
          <a:prstGeom prst="rect">
            <a:avLst/>
          </a:prstGeom>
        </p:spPr>
        <p:txBody>
          <a:bodyPr wrap="square">
            <a:spAutoFit/>
          </a:bodyPr>
          <a:lstStyle/>
          <a:p>
            <a:pPr lvl="0"/>
            <a:r>
              <a:rPr lang="en-US" altLang="zh-CN" sz="2400" dirty="0" smtClean="0">
                <a:latin typeface="华文行楷" pitchFamily="2" charset="-122"/>
                <a:ea typeface="华文行楷" pitchFamily="2" charset="-122"/>
              </a:rPr>
              <a:t>7.</a:t>
            </a:r>
            <a:r>
              <a:rPr lang="zh-CN" altLang="en-US" sz="2400" dirty="0">
                <a:latin typeface="华文行楷" pitchFamily="2" charset="-122"/>
                <a:ea typeface="华文行楷" pitchFamily="2" charset="-122"/>
              </a:rPr>
              <a:t>简易频谱分析仪设计</a:t>
            </a:r>
          </a:p>
        </p:txBody>
      </p:sp>
      <p:sp>
        <p:nvSpPr>
          <p:cNvPr id="3" name="TextBox 2"/>
          <p:cNvSpPr txBox="1"/>
          <p:nvPr/>
        </p:nvSpPr>
        <p:spPr>
          <a:xfrm>
            <a:off x="251520" y="632619"/>
            <a:ext cx="3816424" cy="461665"/>
          </a:xfrm>
          <a:prstGeom prst="rect">
            <a:avLst/>
          </a:prstGeom>
          <a:noFill/>
        </p:spPr>
        <p:txBody>
          <a:bodyPr wrap="square" rtlCol="0">
            <a:spAutoFit/>
          </a:bodyPr>
          <a:lstStyle/>
          <a:p>
            <a:r>
              <a:rPr lang="zh-CN" altLang="en-US" sz="2400" b="1" dirty="0" smtClean="0"/>
              <a:t>数字式频谱仪</a:t>
            </a:r>
            <a:endParaRPr lang="zh-CN" altLang="en-US" sz="2400" b="1" dirty="0"/>
          </a:p>
        </p:txBody>
      </p:sp>
      <p:sp>
        <p:nvSpPr>
          <p:cNvPr id="4" name="TextBox 3"/>
          <p:cNvSpPr txBox="1"/>
          <p:nvPr/>
        </p:nvSpPr>
        <p:spPr>
          <a:xfrm>
            <a:off x="251520" y="1094284"/>
            <a:ext cx="7416824" cy="369332"/>
          </a:xfrm>
          <a:prstGeom prst="rect">
            <a:avLst/>
          </a:prstGeom>
          <a:noFill/>
        </p:spPr>
        <p:txBody>
          <a:bodyPr wrap="square" rtlCol="0">
            <a:spAutoFit/>
          </a:bodyPr>
          <a:lstStyle/>
          <a:p>
            <a:r>
              <a:rPr lang="zh-CN" altLang="en-US" dirty="0" smtClean="0"/>
              <a:t>数字式频谱仪原理图：</a:t>
            </a:r>
            <a:endParaRPr lang="zh-CN" altLang="en-US" dirty="0"/>
          </a:p>
        </p:txBody>
      </p:sp>
      <p:pic>
        <p:nvPicPr>
          <p:cNvPr id="61442" name="Picture 2"/>
          <p:cNvPicPr>
            <a:picLocks noChangeAspect="1" noChangeArrowheads="1"/>
          </p:cNvPicPr>
          <p:nvPr/>
        </p:nvPicPr>
        <p:blipFill>
          <a:blip r:embed="rId2">
            <a:extLst>
              <a:ext uri="{BEBA8EAE-BF5A-486C-A8C5-ECC9F3942E4B}">
                <a14:imgProps xmlns:a14="http://schemas.microsoft.com/office/drawing/2010/main">
                  <a14:imgLayer r:embed="rId3">
                    <a14:imgEffect>
                      <a14:sharpenSoften amount="60000"/>
                    </a14:imgEffect>
                    <a14:imgEffect>
                      <a14:brightnessContrast bright="20000" contrast="30000"/>
                    </a14:imgEffect>
                  </a14:imgLayer>
                </a14:imgProps>
              </a:ext>
              <a:ext uri="{28A0092B-C50C-407E-A947-70E740481C1C}">
                <a14:useLocalDpi xmlns:a14="http://schemas.microsoft.com/office/drawing/2010/main" val="0"/>
              </a:ext>
            </a:extLst>
          </a:blip>
          <a:srcRect/>
          <a:stretch>
            <a:fillRect/>
          </a:stretch>
        </p:blipFill>
        <p:spPr bwMode="auto">
          <a:xfrm>
            <a:off x="581025" y="1448335"/>
            <a:ext cx="6848475" cy="2533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305823" y="3981984"/>
            <a:ext cx="2910854" cy="461665"/>
          </a:xfrm>
          <a:prstGeom prst="rect">
            <a:avLst/>
          </a:prstGeom>
          <a:noFill/>
        </p:spPr>
        <p:txBody>
          <a:bodyPr wrap="square" rtlCol="0">
            <a:spAutoFit/>
          </a:bodyPr>
          <a:lstStyle/>
          <a:p>
            <a:r>
              <a:rPr lang="zh-CN" altLang="en-US" sz="2400" b="1" dirty="0" smtClean="0"/>
              <a:t>数</a:t>
            </a:r>
            <a:r>
              <a:rPr lang="en-US" altLang="zh-CN" sz="2400" b="1" dirty="0" smtClean="0"/>
              <a:t>/</a:t>
            </a:r>
            <a:r>
              <a:rPr lang="zh-CN" altLang="en-US" sz="2400" b="1" dirty="0" smtClean="0"/>
              <a:t>模混合型频谱仪</a:t>
            </a:r>
            <a:endParaRPr lang="zh-CN" altLang="en-US" sz="2400" b="1" dirty="0"/>
          </a:p>
        </p:txBody>
      </p:sp>
      <p:sp>
        <p:nvSpPr>
          <p:cNvPr id="13" name="TextBox 12"/>
          <p:cNvSpPr txBox="1"/>
          <p:nvPr/>
        </p:nvSpPr>
        <p:spPr>
          <a:xfrm>
            <a:off x="305823" y="4471133"/>
            <a:ext cx="7416824" cy="369332"/>
          </a:xfrm>
          <a:prstGeom prst="rect">
            <a:avLst/>
          </a:prstGeom>
          <a:noFill/>
        </p:spPr>
        <p:txBody>
          <a:bodyPr wrap="square" rtlCol="0">
            <a:spAutoFit/>
          </a:bodyPr>
          <a:lstStyle/>
          <a:p>
            <a:r>
              <a:rPr lang="zh-CN" altLang="en-US" dirty="0"/>
              <a:t>数</a:t>
            </a:r>
            <a:r>
              <a:rPr lang="en-US" altLang="zh-CN" dirty="0"/>
              <a:t>/</a:t>
            </a:r>
            <a:r>
              <a:rPr lang="zh-CN" altLang="en-US" dirty="0"/>
              <a:t>模混合型</a:t>
            </a:r>
            <a:r>
              <a:rPr lang="zh-CN" altLang="en-US" dirty="0" smtClean="0"/>
              <a:t>频谱仪原理图：</a:t>
            </a:r>
            <a:endParaRPr lang="zh-CN" altLang="en-US" dirty="0"/>
          </a:p>
        </p:txBody>
      </p:sp>
      <p:pic>
        <p:nvPicPr>
          <p:cNvPr id="61443" name="Picture 3"/>
          <p:cNvPicPr>
            <a:picLocks noChangeAspect="1" noChangeArrowheads="1"/>
          </p:cNvPicPr>
          <p:nvPr/>
        </p:nvPicPr>
        <p:blipFill>
          <a:blip r:embed="rId4">
            <a:extLst>
              <a:ext uri="{BEBA8EAE-BF5A-486C-A8C5-ECC9F3942E4B}">
                <a14:imgProps xmlns:a14="http://schemas.microsoft.com/office/drawing/2010/main">
                  <a14:imgLayer r:embed="rId5">
                    <a14:imgEffect>
                      <a14:sharpenSoften amount="60000"/>
                    </a14:imgEffect>
                    <a14:imgEffect>
                      <a14:brightnessContrast bright="30000"/>
                    </a14:imgEffect>
                  </a14:imgLayer>
                </a14:imgProps>
              </a:ext>
              <a:ext uri="{28A0092B-C50C-407E-A947-70E740481C1C}">
                <a14:useLocalDpi xmlns:a14="http://schemas.microsoft.com/office/drawing/2010/main" val="0"/>
              </a:ext>
            </a:extLst>
          </a:blip>
          <a:srcRect/>
          <a:stretch>
            <a:fillRect/>
          </a:stretch>
        </p:blipFill>
        <p:spPr bwMode="auto">
          <a:xfrm>
            <a:off x="251520" y="4840465"/>
            <a:ext cx="8365206" cy="18288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126413" y="50006"/>
            <a:ext cx="1017587" cy="1011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80135052"/>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TextBox 5" hidden="1"/>
          <p:cNvSpPr txBox="1">
            <a:spLocks noChangeArrowheads="1"/>
          </p:cNvSpPr>
          <p:nvPr/>
        </p:nvSpPr>
        <p:spPr bwMode="auto">
          <a:xfrm>
            <a:off x="1939925" y="1954213"/>
            <a:ext cx="1943100" cy="369887"/>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78" name="矩形 6" hidden="1"/>
          <p:cNvSpPr>
            <a:spLocks noChangeArrowheads="1"/>
          </p:cNvSpPr>
          <p:nvPr/>
        </p:nvSpPr>
        <p:spPr bwMode="auto">
          <a:xfrm>
            <a:off x="1939925" y="3025775"/>
            <a:ext cx="1471613" cy="646113"/>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79" name="矩形 7" hidden="1"/>
          <p:cNvSpPr>
            <a:spLocks noChangeArrowheads="1"/>
          </p:cNvSpPr>
          <p:nvPr/>
        </p:nvSpPr>
        <p:spPr bwMode="auto">
          <a:xfrm>
            <a:off x="2011363" y="4240213"/>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80" name="矩形 8" hidden="1"/>
          <p:cNvSpPr>
            <a:spLocks noChangeArrowheads="1"/>
          </p:cNvSpPr>
          <p:nvPr/>
        </p:nvSpPr>
        <p:spPr bwMode="auto">
          <a:xfrm>
            <a:off x="2011363" y="5526088"/>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cxnSp>
        <p:nvCxnSpPr>
          <p:cNvPr id="20" name="直接连接符 19"/>
          <p:cNvCxnSpPr/>
          <p:nvPr/>
        </p:nvCxnSpPr>
        <p:spPr>
          <a:xfrm>
            <a:off x="0" y="500063"/>
            <a:ext cx="7429500" cy="1587"/>
          </a:xfrm>
          <a:prstGeom prst="line">
            <a:avLst/>
          </a:prstGeom>
          <a:ln w="15875">
            <a:solidFill>
              <a:srgbClr val="00417C"/>
            </a:solidFill>
            <a:prstDash val="dash"/>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30622" y="30079"/>
            <a:ext cx="3461257" cy="461665"/>
          </a:xfrm>
          <a:prstGeom prst="rect">
            <a:avLst/>
          </a:prstGeom>
        </p:spPr>
        <p:txBody>
          <a:bodyPr wrap="square">
            <a:spAutoFit/>
          </a:bodyPr>
          <a:lstStyle/>
          <a:p>
            <a:pPr lvl="0"/>
            <a:r>
              <a:rPr lang="en-US" altLang="zh-CN" sz="2400" dirty="0" smtClean="0">
                <a:latin typeface="华文行楷" pitchFamily="2" charset="-122"/>
                <a:ea typeface="华文行楷" pitchFamily="2" charset="-122"/>
              </a:rPr>
              <a:t>7.</a:t>
            </a:r>
            <a:r>
              <a:rPr lang="zh-CN" altLang="en-US" sz="2400" dirty="0">
                <a:latin typeface="华文行楷" pitchFamily="2" charset="-122"/>
                <a:ea typeface="华文行楷" pitchFamily="2" charset="-122"/>
              </a:rPr>
              <a:t>简易频谱分析仪设计</a:t>
            </a:r>
          </a:p>
        </p:txBody>
      </p:sp>
      <p:sp>
        <p:nvSpPr>
          <p:cNvPr id="3" name="TextBox 2"/>
          <p:cNvSpPr txBox="1"/>
          <p:nvPr/>
        </p:nvSpPr>
        <p:spPr>
          <a:xfrm>
            <a:off x="323528" y="764704"/>
            <a:ext cx="4392488" cy="461665"/>
          </a:xfrm>
          <a:prstGeom prst="rect">
            <a:avLst/>
          </a:prstGeom>
          <a:noFill/>
        </p:spPr>
        <p:txBody>
          <a:bodyPr wrap="square" rtlCol="0">
            <a:spAutoFit/>
          </a:bodyPr>
          <a:lstStyle/>
          <a:p>
            <a:r>
              <a:rPr lang="zh-CN" altLang="en-US" sz="2400" b="1" dirty="0" smtClean="0"/>
              <a:t>系统组成及工作原理</a:t>
            </a:r>
            <a:endParaRPr lang="zh-CN" altLang="en-US" sz="2400" b="1" dirty="0"/>
          </a:p>
        </p:txBody>
      </p:sp>
      <p:pic>
        <p:nvPicPr>
          <p:cNvPr id="6246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1323326"/>
            <a:ext cx="8118395" cy="31137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矩形 3"/>
          <p:cNvSpPr/>
          <p:nvPr/>
        </p:nvSpPr>
        <p:spPr>
          <a:xfrm>
            <a:off x="179511" y="4427527"/>
            <a:ext cx="8712969" cy="1754326"/>
          </a:xfrm>
          <a:prstGeom prst="rect">
            <a:avLst/>
          </a:prstGeom>
        </p:spPr>
        <p:txBody>
          <a:bodyPr wrap="square">
            <a:spAutoFit/>
          </a:bodyPr>
          <a:lstStyle/>
          <a:p>
            <a:pPr>
              <a:lnSpc>
                <a:spcPct val="150000"/>
              </a:lnSpc>
            </a:pPr>
            <a:r>
              <a:rPr lang="zh-CN" altLang="en-US" dirty="0"/>
              <a:t>一、输入通道部分</a:t>
            </a:r>
          </a:p>
          <a:p>
            <a:pPr>
              <a:lnSpc>
                <a:spcPct val="150000"/>
              </a:lnSpc>
            </a:pPr>
            <a:r>
              <a:rPr lang="zh-CN" altLang="en-US" dirty="0"/>
              <a:t>    频谱仪的输人通道的作用是控制加到后续部分上的信号电平，并对输入的信号取</a:t>
            </a:r>
            <a:r>
              <a:rPr lang="zh-CN" altLang="en-US" dirty="0" smtClean="0"/>
              <a:t>差频</a:t>
            </a:r>
            <a:r>
              <a:rPr lang="zh-CN" altLang="en-US" dirty="0"/>
              <a:t>以获得基带频率。输人通道也称为前端，主要由放大器和混频器两部分组成。</a:t>
            </a:r>
          </a:p>
          <a:p>
            <a:pPr>
              <a:lnSpc>
                <a:spcPct val="150000"/>
              </a:lnSpc>
            </a:pPr>
            <a:r>
              <a:rPr lang="zh-CN" altLang="en-US" dirty="0"/>
              <a:t>    </a:t>
            </a:r>
          </a:p>
        </p:txBody>
      </p:sp>
      <p:pic>
        <p:nvPicPr>
          <p:cNvPr id="1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26413" y="50006"/>
            <a:ext cx="1017587" cy="1011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80135052"/>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7" name="TextBox 5" hidden="1"/>
          <p:cNvSpPr txBox="1">
            <a:spLocks noChangeArrowheads="1"/>
          </p:cNvSpPr>
          <p:nvPr/>
        </p:nvSpPr>
        <p:spPr bwMode="auto">
          <a:xfrm>
            <a:off x="1939925" y="1954213"/>
            <a:ext cx="1943100" cy="369887"/>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78" name="矩形 6" hidden="1"/>
          <p:cNvSpPr>
            <a:spLocks noChangeArrowheads="1"/>
          </p:cNvSpPr>
          <p:nvPr/>
        </p:nvSpPr>
        <p:spPr bwMode="auto">
          <a:xfrm>
            <a:off x="1939925" y="3025775"/>
            <a:ext cx="1471613" cy="646113"/>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79" name="矩形 7" hidden="1"/>
          <p:cNvSpPr>
            <a:spLocks noChangeArrowheads="1"/>
          </p:cNvSpPr>
          <p:nvPr/>
        </p:nvSpPr>
        <p:spPr bwMode="auto">
          <a:xfrm>
            <a:off x="2011363" y="4240213"/>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7180" name="矩形 8" hidden="1"/>
          <p:cNvSpPr>
            <a:spLocks noChangeArrowheads="1"/>
          </p:cNvSpPr>
          <p:nvPr/>
        </p:nvSpPr>
        <p:spPr bwMode="auto">
          <a:xfrm>
            <a:off x="2011363" y="5526088"/>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cxnSp>
        <p:nvCxnSpPr>
          <p:cNvPr id="20" name="直接连接符 19"/>
          <p:cNvCxnSpPr/>
          <p:nvPr/>
        </p:nvCxnSpPr>
        <p:spPr>
          <a:xfrm>
            <a:off x="0" y="500063"/>
            <a:ext cx="7429500" cy="1587"/>
          </a:xfrm>
          <a:prstGeom prst="line">
            <a:avLst/>
          </a:prstGeom>
          <a:ln w="15875">
            <a:solidFill>
              <a:srgbClr val="00417C"/>
            </a:solidFill>
            <a:prstDash val="dash"/>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30622" y="30079"/>
            <a:ext cx="3461257" cy="461665"/>
          </a:xfrm>
          <a:prstGeom prst="rect">
            <a:avLst/>
          </a:prstGeom>
        </p:spPr>
        <p:txBody>
          <a:bodyPr wrap="square">
            <a:spAutoFit/>
          </a:bodyPr>
          <a:lstStyle/>
          <a:p>
            <a:pPr lvl="0"/>
            <a:r>
              <a:rPr lang="en-US" altLang="zh-CN" sz="2400" dirty="0" smtClean="0">
                <a:latin typeface="华文行楷" pitchFamily="2" charset="-122"/>
                <a:ea typeface="华文行楷" pitchFamily="2" charset="-122"/>
              </a:rPr>
              <a:t>7.</a:t>
            </a:r>
            <a:r>
              <a:rPr lang="zh-CN" altLang="en-US" sz="2400" dirty="0">
                <a:latin typeface="华文行楷" pitchFamily="2" charset="-122"/>
                <a:ea typeface="华文行楷" pitchFamily="2" charset="-122"/>
              </a:rPr>
              <a:t>简易频谱分析仪设计</a:t>
            </a:r>
          </a:p>
        </p:txBody>
      </p:sp>
      <mc:AlternateContent xmlns:mc="http://schemas.openxmlformats.org/markup-compatibility/2006" xmlns:a14="http://schemas.microsoft.com/office/drawing/2010/main">
        <mc:Choice Requires="a14">
          <p:sp>
            <p:nvSpPr>
              <p:cNvPr id="3" name="矩形 2"/>
              <p:cNvSpPr/>
              <p:nvPr/>
            </p:nvSpPr>
            <p:spPr>
              <a:xfrm>
                <a:off x="291131" y="1312775"/>
                <a:ext cx="8370881" cy="1828193"/>
              </a:xfrm>
              <a:prstGeom prst="rect">
                <a:avLst/>
              </a:prstGeom>
            </p:spPr>
            <p:txBody>
              <a:bodyPr wrap="square">
                <a:spAutoFit/>
              </a:bodyPr>
              <a:lstStyle/>
              <a:p>
                <a:pPr>
                  <a:lnSpc>
                    <a:spcPct val="150000"/>
                  </a:lnSpc>
                </a:pPr>
                <a:r>
                  <a:rPr lang="en-US" altLang="zh-CN" dirty="0" smtClean="0"/>
                  <a:t>1.</a:t>
                </a:r>
                <a:r>
                  <a:rPr lang="zh-CN" altLang="en-US" dirty="0" smtClean="0"/>
                  <a:t>前置放大器</a:t>
                </a:r>
                <a:endParaRPr lang="zh-CN" altLang="en-US" dirty="0"/>
              </a:p>
              <a:p>
                <a:pPr>
                  <a:lnSpc>
                    <a:spcPct val="150000"/>
                  </a:lnSpc>
                </a:pPr>
                <a:r>
                  <a:rPr lang="zh-CN" altLang="en-US" dirty="0"/>
                  <a:t>    基于对前置放大器增益带宽积的考虑</a:t>
                </a:r>
                <a:r>
                  <a:rPr lang="en-US" altLang="zh-CN" dirty="0"/>
                  <a:t>:</a:t>
                </a:r>
                <a:r>
                  <a:rPr lang="zh-CN" altLang="en-US" dirty="0"/>
                  <a:t>因为输人信号频率为</a:t>
                </a:r>
                <a:r>
                  <a:rPr lang="en-US" altLang="zh-CN" dirty="0"/>
                  <a:t>1MHz~30MHz</a:t>
                </a:r>
                <a:endParaRPr lang="zh-CN" altLang="en-US" dirty="0"/>
              </a:p>
              <a:p>
                <a:pPr>
                  <a:lnSpc>
                    <a:spcPct val="150000"/>
                  </a:lnSpc>
                </a:pPr>
                <a:r>
                  <a:rPr lang="zh-CN" altLang="en-US" dirty="0" smtClean="0"/>
                  <a:t>峰</a:t>
                </a:r>
                <a:r>
                  <a:rPr lang="zh-CN" altLang="en-US" dirty="0"/>
                  <a:t>一峰值为</a:t>
                </a:r>
                <a14:m>
                  <m:oMath xmlns:m="http://schemas.openxmlformats.org/officeDocument/2006/math">
                    <m:d>
                      <m:dPr>
                        <m:endChr m:val=""/>
                        <m:ctrlPr>
                          <a:rPr lang="zh-CN" altLang="en-US" i="1">
                            <a:latin typeface="Cambria Math"/>
                          </a:rPr>
                        </m:ctrlPr>
                      </m:dPr>
                      <m:e>
                        <m:r>
                          <a:rPr lang="zh-CN" altLang="en-US">
                            <a:latin typeface="Cambria Math"/>
                          </a:rPr>
                          <m:t>20</m:t>
                        </m:r>
                        <m:r>
                          <a:rPr lang="zh-CN" altLang="en-US" i="1">
                            <a:latin typeface="Cambria Math"/>
                          </a:rPr>
                          <m:t>𝑚𝑉</m:t>
                        </m:r>
                        <m:r>
                          <a:rPr lang="zh-CN" altLang="en-US">
                            <a:latin typeface="Cambria Math"/>
                          </a:rPr>
                          <m:t>±5</m:t>
                        </m:r>
                        <m:r>
                          <a:rPr lang="zh-CN" altLang="en-US" i="1">
                            <a:latin typeface="Cambria Math"/>
                          </a:rPr>
                          <m:t>𝑚𝑉</m:t>
                        </m:r>
                        <m:r>
                          <a:rPr lang="zh-CN" altLang="en-US">
                            <a:latin typeface="Cambria Math"/>
                          </a:rPr>
                          <m:t>)×</m:t>
                        </m:r>
                        <m:rad>
                          <m:radPr>
                            <m:degHide m:val="on"/>
                            <m:ctrlPr>
                              <a:rPr lang="zh-CN" altLang="en-US" i="1">
                                <a:latin typeface="Cambria Math"/>
                              </a:rPr>
                            </m:ctrlPr>
                          </m:radPr>
                          <m:deg/>
                          <m:e>
                            <m:r>
                              <a:rPr lang="zh-CN" altLang="en-US">
                                <a:latin typeface="Cambria Math"/>
                              </a:rPr>
                              <m:t>2</m:t>
                            </m:r>
                          </m:e>
                        </m:rad>
                      </m:e>
                    </m:d>
                  </m:oMath>
                </a14:m>
                <a:r>
                  <a:rPr lang="zh-CN" altLang="en-US" dirty="0"/>
                  <a:t>，而混频器的输人要求信号峰一峰值为</a:t>
                </a:r>
                <a:r>
                  <a:rPr lang="en-US" altLang="zh-CN" dirty="0"/>
                  <a:t>1V,</a:t>
                </a:r>
                <a:r>
                  <a:rPr lang="zh-CN" altLang="en-US" dirty="0"/>
                  <a:t>故需要</a:t>
                </a:r>
                <a:r>
                  <a:rPr lang="zh-CN" altLang="en-US" dirty="0" smtClean="0"/>
                  <a:t>前置放大器</a:t>
                </a:r>
                <a:r>
                  <a:rPr lang="zh-CN" altLang="en-US" dirty="0"/>
                  <a:t>将输人信号放大</a:t>
                </a:r>
                <a:r>
                  <a:rPr lang="en-US" altLang="zh-CN" dirty="0" smtClean="0"/>
                  <a:t>29~34dB</a:t>
                </a:r>
                <a:r>
                  <a:rPr lang="zh-CN" altLang="en-US" dirty="0" smtClean="0"/>
                  <a:t>。</a:t>
                </a:r>
                <a:endParaRPr lang="zh-CN" altLang="en-US" dirty="0"/>
              </a:p>
            </p:txBody>
          </p:sp>
        </mc:Choice>
        <mc:Fallback xmlns="">
          <p:sp>
            <p:nvSpPr>
              <p:cNvPr id="3" name="矩形 2"/>
              <p:cNvSpPr>
                <a:spLocks noRot="1" noChangeAspect="1" noMove="1" noResize="1" noEditPoints="1" noAdjustHandles="1" noChangeArrowheads="1" noChangeShapeType="1" noTextEdit="1"/>
              </p:cNvSpPr>
              <p:nvPr/>
            </p:nvSpPr>
            <p:spPr>
              <a:xfrm>
                <a:off x="291131" y="1312775"/>
                <a:ext cx="8370881" cy="1828193"/>
              </a:xfrm>
              <a:prstGeom prst="rect">
                <a:avLst/>
              </a:prstGeom>
              <a:blipFill rotWithShape="1">
                <a:blip r:embed="rId3"/>
                <a:stretch>
                  <a:fillRect l="-655" b="-25333"/>
                </a:stretch>
              </a:blipFill>
            </p:spPr>
            <p:txBody>
              <a:bodyPr/>
              <a:lstStyle/>
              <a:p>
                <a:r>
                  <a:rPr lang="zh-CN" altLang="en-US">
                    <a:noFill/>
                  </a:rPr>
                  <a:t> </a:t>
                </a:r>
              </a:p>
            </p:txBody>
          </p:sp>
        </mc:Fallback>
      </mc:AlternateContent>
      <p:sp>
        <p:nvSpPr>
          <p:cNvPr id="4" name="矩形 3"/>
          <p:cNvSpPr/>
          <p:nvPr/>
        </p:nvSpPr>
        <p:spPr>
          <a:xfrm>
            <a:off x="320479" y="3224088"/>
            <a:ext cx="8331707" cy="1285032"/>
          </a:xfrm>
          <a:prstGeom prst="rect">
            <a:avLst/>
          </a:prstGeom>
        </p:spPr>
        <p:txBody>
          <a:bodyPr wrap="square">
            <a:spAutoFit/>
          </a:bodyPr>
          <a:lstStyle/>
          <a:p>
            <a:pPr>
              <a:lnSpc>
                <a:spcPct val="150000"/>
              </a:lnSpc>
            </a:pPr>
            <a:r>
              <a:rPr lang="en-US" altLang="zh-CN" dirty="0" smtClean="0"/>
              <a:t>2.</a:t>
            </a:r>
            <a:r>
              <a:rPr lang="zh-CN" altLang="en-US" dirty="0" smtClean="0"/>
              <a:t>混频器</a:t>
            </a:r>
            <a:endParaRPr lang="zh-CN" altLang="en-US" dirty="0"/>
          </a:p>
          <a:p>
            <a:pPr>
              <a:lnSpc>
                <a:spcPct val="150000"/>
              </a:lnSpc>
            </a:pPr>
            <a:r>
              <a:rPr lang="zh-CN" altLang="en-US" dirty="0"/>
              <a:t>    由于模拟混频器是非线性器件，为了达到较好的混频效果，必须保证混频的输人</a:t>
            </a:r>
            <a:r>
              <a:rPr lang="zh-CN" altLang="en-US" dirty="0" smtClean="0"/>
              <a:t>电平满足</a:t>
            </a:r>
            <a:r>
              <a:rPr lang="zh-CN" altLang="en-US" dirty="0"/>
              <a:t>一定幅度</a:t>
            </a:r>
            <a:r>
              <a:rPr lang="zh-CN" altLang="en-US" dirty="0" smtClean="0"/>
              <a:t>要求。</a:t>
            </a:r>
            <a:endParaRPr lang="zh-CN" altLang="en-US" dirty="0"/>
          </a:p>
        </p:txBody>
      </p:sp>
      <p:pic>
        <p:nvPicPr>
          <p:cNvPr id="11"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26413" y="50006"/>
            <a:ext cx="1017587" cy="1011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179512" y="4581128"/>
            <a:ext cx="8455694" cy="1200329"/>
          </a:xfrm>
          <a:prstGeom prst="rect">
            <a:avLst/>
          </a:prstGeom>
          <a:noFill/>
        </p:spPr>
        <p:txBody>
          <a:bodyPr wrap="square" rtlCol="0">
            <a:spAutoFit/>
          </a:bodyPr>
          <a:lstStyle/>
          <a:p>
            <a:r>
              <a:rPr lang="zh-CN" altLang="en-US" dirty="0" smtClean="0"/>
              <a:t>仪器仪表预测题：</a:t>
            </a:r>
            <a:r>
              <a:rPr lang="en-US" altLang="zh-CN" dirty="0" smtClean="0"/>
              <a:t>1.</a:t>
            </a:r>
            <a:r>
              <a:rPr lang="zh-CN" altLang="en-US" dirty="0" smtClean="0"/>
              <a:t>简易频谱仪设计（频率范围</a:t>
            </a:r>
            <a:r>
              <a:rPr lang="en-US" altLang="zh-CN" dirty="0" smtClean="0"/>
              <a:t>1KHz~100MHz</a:t>
            </a:r>
            <a:r>
              <a:rPr lang="zh-CN" altLang="en-US" dirty="0" smtClean="0"/>
              <a:t>，分辨率为</a:t>
            </a:r>
            <a:r>
              <a:rPr lang="en-US" altLang="zh-CN" dirty="0" smtClean="0"/>
              <a:t>1KHz</a:t>
            </a:r>
            <a:r>
              <a:rPr lang="zh-CN" altLang="en-US" dirty="0" smtClean="0"/>
              <a:t>）</a:t>
            </a:r>
            <a:endParaRPr lang="en-US" altLang="zh-CN" dirty="0" smtClean="0"/>
          </a:p>
          <a:p>
            <a:r>
              <a:rPr lang="en-US" altLang="zh-CN" dirty="0"/>
              <a:t> </a:t>
            </a:r>
            <a:r>
              <a:rPr lang="en-US" altLang="zh-CN" dirty="0" smtClean="0"/>
              <a:t>                            2.</a:t>
            </a:r>
            <a:r>
              <a:rPr lang="zh-CN" altLang="en-US" dirty="0" smtClean="0"/>
              <a:t>高频信号发射器</a:t>
            </a:r>
            <a:endParaRPr lang="en-US" altLang="zh-CN" dirty="0" smtClean="0"/>
          </a:p>
          <a:p>
            <a:r>
              <a:rPr lang="en-US" altLang="zh-CN" dirty="0"/>
              <a:t> </a:t>
            </a:r>
            <a:r>
              <a:rPr lang="en-US" altLang="zh-CN" dirty="0" smtClean="0"/>
              <a:t>         </a:t>
            </a:r>
          </a:p>
          <a:p>
            <a:r>
              <a:rPr lang="en-US" altLang="zh-CN" dirty="0"/>
              <a:t> </a:t>
            </a:r>
            <a:r>
              <a:rPr lang="en-US" altLang="zh-CN" dirty="0" smtClean="0"/>
              <a:t>                    </a:t>
            </a:r>
            <a:endParaRPr lang="zh-CN" altLang="en-US" dirty="0"/>
          </a:p>
        </p:txBody>
      </p:sp>
    </p:spTree>
    <p:extLst>
      <p:ext uri="{BB962C8B-B14F-4D97-AF65-F5344CB8AC3E}">
        <p14:creationId xmlns:p14="http://schemas.microsoft.com/office/powerpoint/2010/main" val="880135052"/>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0" y="4081463"/>
            <a:ext cx="9144000" cy="357187"/>
          </a:xfrm>
          <a:prstGeom prst="rect">
            <a:avLst/>
          </a:prstGeom>
          <a:solidFill>
            <a:srgbClr val="00417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075" name="TextBox 5" hidden="1"/>
          <p:cNvSpPr txBox="1">
            <a:spLocks noChangeArrowheads="1"/>
          </p:cNvSpPr>
          <p:nvPr/>
        </p:nvSpPr>
        <p:spPr bwMode="auto">
          <a:xfrm>
            <a:off x="1939925" y="1954213"/>
            <a:ext cx="1943100" cy="369887"/>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3076" name="矩形 6" hidden="1"/>
          <p:cNvSpPr>
            <a:spLocks noChangeArrowheads="1"/>
          </p:cNvSpPr>
          <p:nvPr/>
        </p:nvSpPr>
        <p:spPr bwMode="auto">
          <a:xfrm>
            <a:off x="1939925" y="3025775"/>
            <a:ext cx="1471613" cy="646113"/>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3077" name="矩形 7" hidden="1"/>
          <p:cNvSpPr>
            <a:spLocks noChangeArrowheads="1"/>
          </p:cNvSpPr>
          <p:nvPr/>
        </p:nvSpPr>
        <p:spPr bwMode="auto">
          <a:xfrm>
            <a:off x="2011363" y="4240213"/>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3078" name="矩形 8" hidden="1"/>
          <p:cNvSpPr>
            <a:spLocks noChangeArrowheads="1"/>
          </p:cNvSpPr>
          <p:nvPr/>
        </p:nvSpPr>
        <p:spPr bwMode="auto">
          <a:xfrm>
            <a:off x="2011363" y="5526088"/>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3079" name="TextBox 27"/>
          <p:cNvSpPr txBox="1">
            <a:spLocks noChangeArrowheads="1"/>
          </p:cNvSpPr>
          <p:nvPr/>
        </p:nvSpPr>
        <p:spPr bwMode="auto">
          <a:xfrm>
            <a:off x="3563888" y="3140967"/>
            <a:ext cx="2304256" cy="646331"/>
          </a:xfrm>
          <a:prstGeom prst="rect">
            <a:avLst/>
          </a:prstGeom>
          <a:noFill/>
          <a:ln w="9525">
            <a:noFill/>
            <a:miter lim="800000"/>
            <a:headEnd/>
            <a:tailEnd/>
          </a:ln>
        </p:spPr>
        <p:txBody>
          <a:bodyPr wrap="square">
            <a:spAutoFit/>
          </a:bodyPr>
          <a:lstStyle/>
          <a:p>
            <a:r>
              <a:rPr lang="zh-CN" altLang="en-US" sz="3600" dirty="0">
                <a:latin typeface="微软雅黑" pitchFamily="34" charset="-122"/>
                <a:ea typeface="微软雅黑" pitchFamily="34" charset="-122"/>
              </a:rPr>
              <a:t>  </a:t>
            </a:r>
            <a:r>
              <a:rPr lang="zh-CN" altLang="en-US" sz="3600" dirty="0" smtClean="0">
                <a:latin typeface="微软雅黑" pitchFamily="34" charset="-122"/>
                <a:ea typeface="微软雅黑" pitchFamily="34" charset="-122"/>
              </a:rPr>
              <a:t>谢谢！</a:t>
            </a:r>
            <a:endParaRPr lang="zh-CN" altLang="en-US" sz="1400" dirty="0">
              <a:solidFill>
                <a:srgbClr val="00417C"/>
              </a:solidFill>
              <a:latin typeface="微软雅黑" pitchFamily="34" charset="-122"/>
              <a:ea typeface="微软雅黑" pitchFamily="34" charset="-122"/>
            </a:endParaRPr>
          </a:p>
        </p:txBody>
      </p:sp>
      <p:sp>
        <p:nvSpPr>
          <p:cNvPr id="3080" name="TextBox 28"/>
          <p:cNvSpPr txBox="1">
            <a:spLocks noChangeArrowheads="1"/>
          </p:cNvSpPr>
          <p:nvPr/>
        </p:nvSpPr>
        <p:spPr bwMode="auto">
          <a:xfrm>
            <a:off x="3973771" y="4841980"/>
            <a:ext cx="1318309" cy="461665"/>
          </a:xfrm>
          <a:prstGeom prst="rect">
            <a:avLst/>
          </a:prstGeom>
          <a:noFill/>
          <a:ln w="9525">
            <a:noFill/>
            <a:miter lim="800000"/>
            <a:headEnd/>
            <a:tailEnd/>
          </a:ln>
        </p:spPr>
        <p:txBody>
          <a:bodyPr wrap="square">
            <a:spAutoFit/>
          </a:bodyPr>
          <a:lstStyle/>
          <a:p>
            <a:r>
              <a:rPr lang="zh-CN" altLang="en-US" sz="2400" dirty="0">
                <a:solidFill>
                  <a:srgbClr val="00417C"/>
                </a:solidFill>
                <a:latin typeface="华文行楷" pitchFamily="2" charset="-122"/>
                <a:ea typeface="华文行楷" pitchFamily="2" charset="-122"/>
              </a:rPr>
              <a:t>高</a:t>
            </a:r>
            <a:r>
              <a:rPr lang="zh-CN" altLang="en-US" sz="2400" dirty="0" smtClean="0">
                <a:solidFill>
                  <a:srgbClr val="00417C"/>
                </a:solidFill>
                <a:latin typeface="华文行楷" pitchFamily="2" charset="-122"/>
                <a:ea typeface="华文行楷" pitchFamily="2" charset="-122"/>
              </a:rPr>
              <a:t>吉祥</a:t>
            </a:r>
            <a:endParaRPr lang="zh-CN" altLang="en-US" sz="2400" dirty="0">
              <a:solidFill>
                <a:srgbClr val="00417C"/>
              </a:solidFill>
              <a:latin typeface="华文行楷" pitchFamily="2" charset="-122"/>
              <a:ea typeface="华文行楷" pitchFamily="2" charset="-122"/>
            </a:endParaRPr>
          </a:p>
        </p:txBody>
      </p:sp>
      <p:sp>
        <p:nvSpPr>
          <p:cNvPr id="3084" name="矩形 12"/>
          <p:cNvSpPr>
            <a:spLocks noChangeArrowheads="1"/>
          </p:cNvSpPr>
          <p:nvPr/>
        </p:nvSpPr>
        <p:spPr bwMode="auto">
          <a:xfrm>
            <a:off x="4000500" y="1987550"/>
            <a:ext cx="1336675" cy="260350"/>
          </a:xfrm>
          <a:prstGeom prst="rect">
            <a:avLst/>
          </a:prstGeom>
          <a:noFill/>
          <a:ln w="9525">
            <a:noFill/>
            <a:miter lim="800000"/>
            <a:headEnd/>
            <a:tailEnd/>
          </a:ln>
        </p:spPr>
        <p:txBody>
          <a:bodyPr wrap="none">
            <a:spAutoFit/>
          </a:bodyPr>
          <a:lstStyle/>
          <a:p>
            <a:r>
              <a:rPr lang="zh-CN" altLang="en-US" sz="1100" dirty="0">
                <a:solidFill>
                  <a:schemeClr val="bg1"/>
                </a:solidFill>
                <a:latin typeface="微软雅黑" pitchFamily="34" charset="-122"/>
                <a:ea typeface="微软雅黑" pitchFamily="34" charset="-122"/>
              </a:rPr>
              <a:t>添加您的校徽</a:t>
            </a:r>
            <a:r>
              <a:rPr lang="en-US" altLang="zh-CN" sz="1100" dirty="0">
                <a:solidFill>
                  <a:schemeClr val="bg1"/>
                </a:solidFill>
                <a:latin typeface="微软雅黑" pitchFamily="34" charset="-122"/>
                <a:ea typeface="微软雅黑" pitchFamily="34" charset="-122"/>
              </a:rPr>
              <a:t>logo</a:t>
            </a:r>
            <a:endParaRPr lang="zh-CN" altLang="en-US" sz="1100" dirty="0">
              <a:solidFill>
                <a:schemeClr val="bg1"/>
              </a:solidFill>
              <a:latin typeface="微软雅黑" pitchFamily="34" charset="-122"/>
              <a:ea typeface="微软雅黑" pitchFamily="34" charset="-122"/>
            </a:endParaRPr>
          </a:p>
        </p:txBody>
      </p:sp>
      <p:pic>
        <p:nvPicPr>
          <p:cNvPr id="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26413" y="50006"/>
            <a:ext cx="1017587" cy="1011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2061254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9" name="TextBox 5" hidden="1"/>
          <p:cNvSpPr txBox="1">
            <a:spLocks noChangeArrowheads="1"/>
          </p:cNvSpPr>
          <p:nvPr/>
        </p:nvSpPr>
        <p:spPr bwMode="auto">
          <a:xfrm>
            <a:off x="1939925" y="1954213"/>
            <a:ext cx="1943100" cy="369887"/>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6150" name="矩形 6" hidden="1"/>
          <p:cNvSpPr>
            <a:spLocks noChangeArrowheads="1"/>
          </p:cNvSpPr>
          <p:nvPr/>
        </p:nvSpPr>
        <p:spPr bwMode="auto">
          <a:xfrm>
            <a:off x="1939925" y="3025775"/>
            <a:ext cx="1471613" cy="646113"/>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6151" name="矩形 7" hidden="1"/>
          <p:cNvSpPr>
            <a:spLocks noChangeArrowheads="1"/>
          </p:cNvSpPr>
          <p:nvPr/>
        </p:nvSpPr>
        <p:spPr bwMode="auto">
          <a:xfrm>
            <a:off x="2011363" y="4240213"/>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6152" name="矩形 8" hidden="1"/>
          <p:cNvSpPr>
            <a:spLocks noChangeArrowheads="1"/>
          </p:cNvSpPr>
          <p:nvPr/>
        </p:nvSpPr>
        <p:spPr bwMode="auto">
          <a:xfrm>
            <a:off x="2011363" y="5526088"/>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cxnSp>
        <p:nvCxnSpPr>
          <p:cNvPr id="20" name="直接连接符 19"/>
          <p:cNvCxnSpPr/>
          <p:nvPr/>
        </p:nvCxnSpPr>
        <p:spPr>
          <a:xfrm>
            <a:off x="0" y="500063"/>
            <a:ext cx="7429500" cy="1587"/>
          </a:xfrm>
          <a:prstGeom prst="line">
            <a:avLst/>
          </a:prstGeom>
          <a:ln w="15875">
            <a:solidFill>
              <a:srgbClr val="00417C"/>
            </a:solidFill>
            <a:prstDash val="dash"/>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1" y="145017"/>
            <a:ext cx="4284663" cy="461665"/>
          </a:xfrm>
          <a:prstGeom prst="rect">
            <a:avLst/>
          </a:prstGeom>
        </p:spPr>
        <p:txBody>
          <a:bodyPr wrap="square">
            <a:spAutoFit/>
          </a:bodyPr>
          <a:lstStyle/>
          <a:p>
            <a:pPr lvl="0"/>
            <a:r>
              <a:rPr lang="en-US" altLang="zh-CN" sz="2400" dirty="0">
                <a:latin typeface="华文行楷" pitchFamily="2" charset="-122"/>
                <a:ea typeface="华文行楷" pitchFamily="2" charset="-122"/>
              </a:rPr>
              <a:t>1.</a:t>
            </a:r>
            <a:r>
              <a:rPr lang="zh-CN" altLang="zh-CN" sz="2400" dirty="0">
                <a:latin typeface="华文行楷" pitchFamily="2" charset="-122"/>
                <a:ea typeface="华文行楷" pitchFamily="2" charset="-122"/>
              </a:rPr>
              <a:t>开关电源模块并联供电系统</a:t>
            </a:r>
          </a:p>
        </p:txBody>
      </p:sp>
      <p:sp>
        <p:nvSpPr>
          <p:cNvPr id="3" name="矩形 2"/>
          <p:cNvSpPr/>
          <p:nvPr/>
        </p:nvSpPr>
        <p:spPr>
          <a:xfrm>
            <a:off x="323528" y="1196752"/>
            <a:ext cx="8280920" cy="1200329"/>
          </a:xfrm>
          <a:prstGeom prst="rect">
            <a:avLst/>
          </a:prstGeom>
        </p:spPr>
        <p:txBody>
          <a:bodyPr wrap="square">
            <a:spAutoFit/>
          </a:bodyPr>
          <a:lstStyle/>
          <a:p>
            <a:pPr algn="just">
              <a:spcAft>
                <a:spcPts val="0"/>
              </a:spcAft>
            </a:pPr>
            <a:r>
              <a:rPr lang="en-US" altLang="zh-CN" kern="100" dirty="0" smtClean="0">
                <a:latin typeface="Calibri"/>
                <a:ea typeface="宋体"/>
                <a:cs typeface="Times New Roman"/>
              </a:rPr>
              <a:t>        </a:t>
            </a:r>
            <a:r>
              <a:rPr lang="zh-CN" altLang="zh-CN" kern="100" dirty="0" smtClean="0">
                <a:latin typeface="Calibri"/>
                <a:ea typeface="宋体"/>
                <a:cs typeface="Times New Roman"/>
              </a:rPr>
              <a:t>采用</a:t>
            </a:r>
            <a:r>
              <a:rPr lang="zh-CN" altLang="zh-CN" kern="100" dirty="0">
                <a:latin typeface="Calibri"/>
                <a:ea typeface="宋体"/>
                <a:cs typeface="Times New Roman"/>
              </a:rPr>
              <a:t>两个恒压源并联实现扩流，则必须加平衡电阻，平衡电阻的作用是防止两只理想</a:t>
            </a:r>
            <a:r>
              <a:rPr lang="zh-CN" altLang="zh-CN" kern="100" dirty="0" smtClean="0">
                <a:latin typeface="Calibri"/>
                <a:ea typeface="宋体"/>
                <a:cs typeface="Times New Roman"/>
              </a:rPr>
              <a:t>恒压源</a:t>
            </a:r>
            <a:r>
              <a:rPr lang="zh-CN" altLang="zh-CN" kern="100" dirty="0">
                <a:latin typeface="Calibri"/>
                <a:ea typeface="宋体"/>
                <a:cs typeface="Times New Roman"/>
              </a:rPr>
              <a:t>输出电压有压差而设置的，将这种压差降落在这两只平衡电阻上。我们知道，理想的</a:t>
            </a:r>
            <a:r>
              <a:rPr lang="zh-CN" altLang="zh-CN" kern="100" dirty="0" smtClean="0">
                <a:latin typeface="Calibri"/>
                <a:ea typeface="宋体"/>
                <a:cs typeface="Times New Roman"/>
              </a:rPr>
              <a:t>恒压源</a:t>
            </a:r>
            <a:r>
              <a:rPr lang="zh-CN" altLang="zh-CN" kern="100" dirty="0">
                <a:latin typeface="Calibri"/>
                <a:ea typeface="宋体"/>
                <a:cs typeface="Times New Roman"/>
              </a:rPr>
              <a:t>是不存在的，一个实际的恒压源总可以等效成一个理想恒压源与一个电阻</a:t>
            </a:r>
            <a:r>
              <a:rPr lang="en-US" altLang="zh-CN" kern="100" dirty="0" smtClean="0">
                <a:latin typeface="Calibri"/>
                <a:ea typeface="宋体"/>
                <a:cs typeface="Times New Roman"/>
              </a:rPr>
              <a:t>R</a:t>
            </a:r>
            <a:r>
              <a:rPr lang="zh-CN" altLang="zh-CN" dirty="0" smtClean="0"/>
              <a:t>相串联</a:t>
            </a:r>
            <a:r>
              <a:rPr lang="zh-CN" altLang="en-US" dirty="0" smtClean="0"/>
              <a:t>。</a:t>
            </a:r>
            <a:endParaRPr lang="zh-CN" altLang="zh-CN" kern="100" dirty="0">
              <a:effectLst/>
              <a:latin typeface="Calibri"/>
              <a:ea typeface="宋体"/>
              <a:cs typeface="Times New Roman"/>
            </a:endParaRPr>
          </a:p>
        </p:txBody>
      </p:sp>
      <p:pic>
        <p:nvPicPr>
          <p:cNvPr id="41986" name="Picture 2" descr="C:\Users\enen\Desktop\20150403_161228.jpg"/>
          <p:cNvPicPr>
            <a:picLocks noChangeAspect="1" noChangeArrowheads="1"/>
          </p:cNvPicPr>
          <p:nvPr/>
        </p:nvPicPr>
        <p:blipFill>
          <a:blip r:embed="rId2" cstate="print">
            <a:extLst>
              <a:ext uri="{BEBA8EAE-BF5A-486C-A8C5-ECC9F3942E4B}">
                <a14:imgProps xmlns:a14="http://schemas.microsoft.com/office/drawing/2010/main">
                  <a14:imgLayer r:embed="rId3">
                    <a14:imgEffect>
                      <a14:sharpenSoften amount="60000"/>
                    </a14:imgEffect>
                    <a14:imgEffect>
                      <a14:brightnessContrast bright="43000" contrast="33000"/>
                    </a14:imgEffect>
                  </a14:imgLayer>
                </a14:imgProps>
              </a:ext>
              <a:ext uri="{28A0092B-C50C-407E-A947-70E740481C1C}">
                <a14:useLocalDpi xmlns:a14="http://schemas.microsoft.com/office/drawing/2010/main" val="0"/>
              </a:ext>
            </a:extLst>
          </a:blip>
          <a:srcRect/>
          <a:stretch>
            <a:fillRect/>
          </a:stretch>
        </p:blipFill>
        <p:spPr bwMode="auto">
          <a:xfrm>
            <a:off x="2333467" y="2593160"/>
            <a:ext cx="4466234" cy="2400071"/>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520440" y="4941168"/>
            <a:ext cx="1569660" cy="369332"/>
          </a:xfrm>
          <a:prstGeom prst="rect">
            <a:avLst/>
          </a:prstGeom>
        </p:spPr>
        <p:txBody>
          <a:bodyPr wrap="none">
            <a:spAutoFit/>
          </a:bodyPr>
          <a:lstStyle/>
          <a:p>
            <a:r>
              <a:rPr lang="zh-CN" altLang="zh-CN" dirty="0"/>
              <a:t>当电路平衡</a:t>
            </a:r>
            <a:r>
              <a:rPr lang="zh-CN" altLang="zh-CN" dirty="0" smtClean="0"/>
              <a:t>时</a:t>
            </a:r>
            <a:endParaRPr lang="zh-CN" altLang="zh-CN" dirty="0"/>
          </a:p>
        </p:txBody>
      </p:sp>
      <mc:AlternateContent xmlns:mc="http://schemas.openxmlformats.org/markup-compatibility/2006" xmlns:a14="http://schemas.microsoft.com/office/drawing/2010/main">
        <mc:Choice Requires="a14">
          <p:sp>
            <p:nvSpPr>
              <p:cNvPr id="5" name="矩形 4"/>
              <p:cNvSpPr/>
              <p:nvPr/>
            </p:nvSpPr>
            <p:spPr>
              <a:xfrm>
                <a:off x="1448769" y="5350779"/>
                <a:ext cx="6768752" cy="369332"/>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zh-CN" altLang="en-US" i="1">
                              <a:latin typeface="Cambria Math"/>
                            </a:rPr>
                          </m:ctrlPr>
                        </m:sSubPr>
                        <m:e>
                          <m:r>
                            <a:rPr lang="zh-CN" altLang="en-US" i="1">
                              <a:latin typeface="Cambria Math"/>
                            </a:rPr>
                            <m:t>𝑈</m:t>
                          </m:r>
                        </m:e>
                        <m:sub>
                          <m:r>
                            <a:rPr lang="zh-CN" altLang="en-US">
                              <a:latin typeface="Cambria Math"/>
                            </a:rPr>
                            <m:t>1</m:t>
                          </m:r>
                        </m:sub>
                      </m:sSub>
                      <m:r>
                        <a:rPr lang="zh-CN" altLang="en-US">
                          <a:latin typeface="Cambria Math"/>
                        </a:rPr>
                        <m:t>−</m:t>
                      </m:r>
                      <m:sSub>
                        <m:sSubPr>
                          <m:ctrlPr>
                            <a:rPr lang="zh-CN" altLang="en-US" i="1">
                              <a:latin typeface="Cambria Math"/>
                            </a:rPr>
                          </m:ctrlPr>
                        </m:sSubPr>
                        <m:e>
                          <m:r>
                            <a:rPr lang="zh-CN" altLang="en-US" i="1">
                              <a:latin typeface="Cambria Math"/>
                            </a:rPr>
                            <m:t>𝐼</m:t>
                          </m:r>
                        </m:e>
                        <m:sub>
                          <m:r>
                            <a:rPr lang="zh-CN" altLang="en-US">
                              <a:latin typeface="Cambria Math"/>
                            </a:rPr>
                            <m:t>1</m:t>
                          </m:r>
                        </m:sub>
                      </m:sSub>
                      <m:r>
                        <a:rPr lang="zh-CN" altLang="en-US">
                          <a:latin typeface="Cambria Math"/>
                        </a:rPr>
                        <m:t>(</m:t>
                      </m:r>
                      <m:sSub>
                        <m:sSubPr>
                          <m:ctrlPr>
                            <a:rPr lang="zh-CN" altLang="en-US" i="1">
                              <a:latin typeface="Cambria Math"/>
                            </a:rPr>
                          </m:ctrlPr>
                        </m:sSubPr>
                        <m:e>
                          <m:r>
                            <a:rPr lang="zh-CN" altLang="en-US" i="1">
                              <a:latin typeface="Cambria Math"/>
                            </a:rPr>
                            <m:t>𝑅</m:t>
                          </m:r>
                        </m:e>
                        <m:sub>
                          <m:r>
                            <a:rPr lang="zh-CN" altLang="en-US" i="1">
                              <a:latin typeface="Cambria Math"/>
                            </a:rPr>
                            <m:t>𝑠</m:t>
                          </m:r>
                          <m:r>
                            <a:rPr lang="zh-CN" altLang="en-US">
                              <a:latin typeface="Cambria Math"/>
                            </a:rPr>
                            <m:t>1</m:t>
                          </m:r>
                        </m:sub>
                      </m:sSub>
                      <m:r>
                        <a:rPr lang="zh-CN" altLang="en-US">
                          <a:latin typeface="Cambria Math"/>
                        </a:rPr>
                        <m:t>+</m:t>
                      </m:r>
                      <m:sSub>
                        <m:sSubPr>
                          <m:ctrlPr>
                            <a:rPr lang="zh-CN" altLang="en-US" i="1">
                              <a:latin typeface="Cambria Math"/>
                            </a:rPr>
                          </m:ctrlPr>
                        </m:sSubPr>
                        <m:e>
                          <m:r>
                            <a:rPr lang="zh-CN" altLang="en-US" i="1">
                              <a:latin typeface="Cambria Math"/>
                            </a:rPr>
                            <m:t>𝑟</m:t>
                          </m:r>
                        </m:e>
                        <m:sub>
                          <m:r>
                            <a:rPr lang="zh-CN" altLang="en-US">
                              <a:latin typeface="Cambria Math"/>
                            </a:rPr>
                            <m:t>1</m:t>
                          </m:r>
                        </m:sub>
                      </m:sSub>
                      <m:r>
                        <a:rPr lang="zh-CN" altLang="en-US">
                          <a:latin typeface="Cambria Math"/>
                        </a:rPr>
                        <m:t>)=</m:t>
                      </m:r>
                      <m:sSub>
                        <m:sSubPr>
                          <m:ctrlPr>
                            <a:rPr lang="zh-CN" altLang="en-US" i="1">
                              <a:latin typeface="Cambria Math"/>
                            </a:rPr>
                          </m:ctrlPr>
                        </m:sSubPr>
                        <m:e>
                          <m:r>
                            <a:rPr lang="zh-CN" altLang="en-US" i="1">
                              <a:latin typeface="Cambria Math"/>
                            </a:rPr>
                            <m:t>𝑈</m:t>
                          </m:r>
                        </m:e>
                        <m:sub>
                          <m:r>
                            <a:rPr lang="zh-CN" altLang="en-US">
                              <a:latin typeface="Cambria Math"/>
                            </a:rPr>
                            <m:t>2</m:t>
                          </m:r>
                        </m:sub>
                      </m:sSub>
                      <m:r>
                        <a:rPr lang="zh-CN" altLang="en-US">
                          <a:latin typeface="Cambria Math"/>
                        </a:rPr>
                        <m:t>−</m:t>
                      </m:r>
                      <m:sSub>
                        <m:sSubPr>
                          <m:ctrlPr>
                            <a:rPr lang="zh-CN" altLang="en-US" i="1">
                              <a:latin typeface="Cambria Math"/>
                            </a:rPr>
                          </m:ctrlPr>
                        </m:sSubPr>
                        <m:e>
                          <m:r>
                            <a:rPr lang="zh-CN" altLang="en-US" i="1">
                              <a:latin typeface="Cambria Math"/>
                            </a:rPr>
                            <m:t>𝐼</m:t>
                          </m:r>
                        </m:e>
                        <m:sub>
                          <m:r>
                            <a:rPr lang="zh-CN" altLang="en-US">
                              <a:latin typeface="Cambria Math"/>
                            </a:rPr>
                            <m:t>2</m:t>
                          </m:r>
                        </m:sub>
                      </m:sSub>
                      <m:r>
                        <a:rPr lang="zh-CN" altLang="en-US">
                          <a:latin typeface="Cambria Math"/>
                        </a:rPr>
                        <m:t>(</m:t>
                      </m:r>
                      <m:sSub>
                        <m:sSubPr>
                          <m:ctrlPr>
                            <a:rPr lang="zh-CN" altLang="en-US" i="1">
                              <a:latin typeface="Cambria Math"/>
                            </a:rPr>
                          </m:ctrlPr>
                        </m:sSubPr>
                        <m:e>
                          <m:r>
                            <a:rPr lang="zh-CN" altLang="en-US" i="1">
                              <a:latin typeface="Cambria Math"/>
                            </a:rPr>
                            <m:t>𝑅</m:t>
                          </m:r>
                        </m:e>
                        <m:sub>
                          <m:r>
                            <a:rPr lang="zh-CN" altLang="en-US" i="1">
                              <a:latin typeface="Cambria Math"/>
                            </a:rPr>
                            <m:t>𝑠</m:t>
                          </m:r>
                          <m:r>
                            <a:rPr lang="zh-CN" altLang="en-US">
                              <a:latin typeface="Cambria Math"/>
                            </a:rPr>
                            <m:t>2</m:t>
                          </m:r>
                        </m:sub>
                      </m:sSub>
                      <m:r>
                        <a:rPr lang="zh-CN" altLang="en-US">
                          <a:latin typeface="Cambria Math"/>
                        </a:rPr>
                        <m:t>+</m:t>
                      </m:r>
                      <m:sSub>
                        <m:sSubPr>
                          <m:ctrlPr>
                            <a:rPr lang="zh-CN" altLang="en-US" i="1">
                              <a:latin typeface="Cambria Math"/>
                            </a:rPr>
                          </m:ctrlPr>
                        </m:sSubPr>
                        <m:e>
                          <m:r>
                            <a:rPr lang="zh-CN" altLang="en-US" i="1">
                              <a:latin typeface="Cambria Math"/>
                            </a:rPr>
                            <m:t>𝑟</m:t>
                          </m:r>
                        </m:e>
                        <m:sub>
                          <m:r>
                            <a:rPr lang="zh-CN" altLang="en-US">
                              <a:latin typeface="Cambria Math"/>
                            </a:rPr>
                            <m:t>2</m:t>
                          </m:r>
                        </m:sub>
                      </m:sSub>
                      <m:r>
                        <a:rPr lang="zh-CN" altLang="en-US">
                          <a:latin typeface="Cambria Math"/>
                        </a:rPr>
                        <m:t>)=</m:t>
                      </m:r>
                      <m:sSub>
                        <m:sSubPr>
                          <m:ctrlPr>
                            <a:rPr lang="zh-CN" altLang="en-US" i="1">
                              <a:latin typeface="Cambria Math"/>
                            </a:rPr>
                          </m:ctrlPr>
                        </m:sSubPr>
                        <m:e>
                          <m:r>
                            <a:rPr lang="zh-CN" altLang="en-US" i="1">
                              <a:latin typeface="Cambria Math"/>
                            </a:rPr>
                            <m:t>𝑈</m:t>
                          </m:r>
                        </m:e>
                        <m:sub>
                          <m:r>
                            <a:rPr lang="zh-CN" altLang="en-US" i="1">
                              <a:latin typeface="Cambria Math"/>
                            </a:rPr>
                            <m:t>𝑜</m:t>
                          </m:r>
                        </m:sub>
                      </m:sSub>
                      <m:r>
                        <a:rPr lang="zh-CN" altLang="en-US">
                          <a:latin typeface="Cambria Math"/>
                        </a:rPr>
                        <m:t>=(</m:t>
                      </m:r>
                      <m:sSub>
                        <m:sSubPr>
                          <m:ctrlPr>
                            <a:rPr lang="zh-CN" altLang="en-US" i="1">
                              <a:latin typeface="Cambria Math"/>
                            </a:rPr>
                          </m:ctrlPr>
                        </m:sSubPr>
                        <m:e>
                          <m:r>
                            <a:rPr lang="zh-CN" altLang="en-US" i="1">
                              <a:latin typeface="Cambria Math"/>
                            </a:rPr>
                            <m:t>𝐼</m:t>
                          </m:r>
                        </m:e>
                        <m:sub>
                          <m:r>
                            <a:rPr lang="zh-CN" altLang="en-US">
                              <a:latin typeface="Cambria Math"/>
                            </a:rPr>
                            <m:t>1</m:t>
                          </m:r>
                        </m:sub>
                      </m:sSub>
                      <m:r>
                        <a:rPr lang="zh-CN" altLang="en-US">
                          <a:latin typeface="Cambria Math"/>
                        </a:rPr>
                        <m:t>+</m:t>
                      </m:r>
                      <m:sSub>
                        <m:sSubPr>
                          <m:ctrlPr>
                            <a:rPr lang="zh-CN" altLang="en-US" i="1">
                              <a:latin typeface="Cambria Math"/>
                            </a:rPr>
                          </m:ctrlPr>
                        </m:sSubPr>
                        <m:e>
                          <m:r>
                            <a:rPr lang="zh-CN" altLang="en-US" i="1">
                              <a:latin typeface="Cambria Math"/>
                            </a:rPr>
                            <m:t>𝐼</m:t>
                          </m:r>
                        </m:e>
                        <m:sub>
                          <m:r>
                            <a:rPr lang="zh-CN" altLang="en-US">
                              <a:latin typeface="Cambria Math"/>
                            </a:rPr>
                            <m:t>2</m:t>
                          </m:r>
                        </m:sub>
                      </m:sSub>
                      <m:r>
                        <a:rPr lang="zh-CN" altLang="en-US">
                          <a:latin typeface="Cambria Math"/>
                        </a:rPr>
                        <m:t>)</m:t>
                      </m:r>
                      <m:sSub>
                        <m:sSubPr>
                          <m:ctrlPr>
                            <a:rPr lang="zh-CN" altLang="en-US" i="1">
                              <a:latin typeface="Cambria Math"/>
                            </a:rPr>
                          </m:ctrlPr>
                        </m:sSubPr>
                        <m:e>
                          <m:r>
                            <a:rPr lang="zh-CN" altLang="en-US" i="1">
                              <a:latin typeface="Cambria Math"/>
                            </a:rPr>
                            <m:t>𝑅</m:t>
                          </m:r>
                        </m:e>
                        <m:sub>
                          <m:r>
                            <a:rPr lang="zh-CN" altLang="en-US" i="1">
                              <a:latin typeface="Cambria Math"/>
                            </a:rPr>
                            <m:t>𝐿</m:t>
                          </m:r>
                        </m:sub>
                      </m:sSub>
                      <m:r>
                        <a:rPr lang="zh-CN" altLang="en-US">
                          <a:latin typeface="Cambria Math"/>
                        </a:rPr>
                        <m:t>=</m:t>
                      </m:r>
                      <m:sSub>
                        <m:sSubPr>
                          <m:ctrlPr>
                            <a:rPr lang="zh-CN" altLang="en-US" i="1">
                              <a:latin typeface="Cambria Math"/>
                            </a:rPr>
                          </m:ctrlPr>
                        </m:sSubPr>
                        <m:e>
                          <m:r>
                            <a:rPr lang="zh-CN" altLang="en-US" i="1">
                              <a:latin typeface="Cambria Math"/>
                            </a:rPr>
                            <m:t>𝐼</m:t>
                          </m:r>
                        </m:e>
                        <m:sub>
                          <m:r>
                            <a:rPr lang="zh-CN" altLang="en-US" i="1">
                              <a:latin typeface="Cambria Math"/>
                            </a:rPr>
                            <m:t>𝑜</m:t>
                          </m:r>
                        </m:sub>
                      </m:sSub>
                      <m:sSub>
                        <m:sSubPr>
                          <m:ctrlPr>
                            <a:rPr lang="zh-CN" altLang="en-US" i="1">
                              <a:latin typeface="Cambria Math"/>
                            </a:rPr>
                          </m:ctrlPr>
                        </m:sSubPr>
                        <m:e>
                          <m:r>
                            <a:rPr lang="zh-CN" altLang="en-US" i="1">
                              <a:latin typeface="Cambria Math"/>
                            </a:rPr>
                            <m:t>𝑅</m:t>
                          </m:r>
                        </m:e>
                        <m:sub>
                          <m:r>
                            <a:rPr lang="zh-CN" altLang="en-US" i="1">
                              <a:latin typeface="Cambria Math"/>
                            </a:rPr>
                            <m:t>𝐿</m:t>
                          </m:r>
                        </m:sub>
                      </m:sSub>
                    </m:oMath>
                  </m:oMathPara>
                </a14:m>
                <a:endParaRPr lang="zh-CN" altLang="en-US" dirty="0"/>
              </a:p>
            </p:txBody>
          </p:sp>
        </mc:Choice>
        <mc:Fallback xmlns="">
          <p:sp>
            <p:nvSpPr>
              <p:cNvPr id="5" name="矩形 4"/>
              <p:cNvSpPr>
                <a:spLocks noRot="1" noChangeAspect="1" noMove="1" noResize="1" noEditPoints="1" noAdjustHandles="1" noChangeArrowheads="1" noChangeShapeType="1" noTextEdit="1"/>
              </p:cNvSpPr>
              <p:nvPr/>
            </p:nvSpPr>
            <p:spPr>
              <a:xfrm>
                <a:off x="1448769" y="5350779"/>
                <a:ext cx="6768752" cy="369332"/>
              </a:xfrm>
              <a:prstGeom prst="rect">
                <a:avLst/>
              </a:prstGeom>
              <a:blipFill rotWithShape="1">
                <a:blip r:embed="rId5"/>
                <a:stretch>
                  <a:fillRect b="-15000"/>
                </a:stretch>
              </a:blipFill>
            </p:spPr>
            <p:txBody>
              <a:bodyPr/>
              <a:lstStyle/>
              <a:p>
                <a:r>
                  <a:rPr lang="zh-CN" altLang="en-US">
                    <a:noFill/>
                  </a:rPr>
                  <a:t> </a:t>
                </a:r>
              </a:p>
            </p:txBody>
          </p:sp>
        </mc:Fallback>
      </mc:AlternateContent>
      <p:sp>
        <p:nvSpPr>
          <p:cNvPr id="7" name="TextBox 6"/>
          <p:cNvSpPr txBox="1"/>
          <p:nvPr/>
        </p:nvSpPr>
        <p:spPr>
          <a:xfrm>
            <a:off x="520440" y="5720111"/>
            <a:ext cx="2611400" cy="369332"/>
          </a:xfrm>
          <a:prstGeom prst="rect">
            <a:avLst/>
          </a:prstGeom>
          <a:noFill/>
        </p:spPr>
        <p:txBody>
          <a:bodyPr wrap="square" rtlCol="0">
            <a:spAutoFit/>
          </a:bodyPr>
          <a:lstStyle/>
          <a:p>
            <a:r>
              <a:rPr lang="zh-CN" altLang="en-US" dirty="0" smtClean="0"/>
              <a:t>设</a:t>
            </a:r>
            <a:r>
              <a:rPr lang="en-US" altLang="zh-CN" dirty="0" smtClean="0"/>
              <a:t>r1=r2=0</a:t>
            </a:r>
            <a:r>
              <a:rPr lang="zh-CN" altLang="en-US" dirty="0" smtClean="0"/>
              <a:t>，且</a:t>
            </a:r>
            <a:endParaRPr lang="zh-CN" altLang="en-US" dirty="0"/>
          </a:p>
        </p:txBody>
      </p:sp>
      <mc:AlternateContent xmlns:mc="http://schemas.openxmlformats.org/markup-compatibility/2006" xmlns:a14="http://schemas.microsoft.com/office/drawing/2010/main">
        <mc:Choice Requires="a14">
          <p:sp>
            <p:nvSpPr>
              <p:cNvPr id="10" name="矩形 9"/>
              <p:cNvSpPr/>
              <p:nvPr/>
            </p:nvSpPr>
            <p:spPr>
              <a:xfrm>
                <a:off x="2304159" y="5720111"/>
                <a:ext cx="1064587"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zh-CN" altLang="en-US" i="1">
                              <a:latin typeface="Cambria Math"/>
                            </a:rPr>
                          </m:ctrlPr>
                        </m:sSubPr>
                        <m:e>
                          <m:r>
                            <a:rPr lang="zh-CN" altLang="en-US" i="1">
                              <a:latin typeface="Cambria Math"/>
                            </a:rPr>
                            <m:t>𝐼</m:t>
                          </m:r>
                        </m:e>
                        <m:sub>
                          <m:r>
                            <a:rPr lang="zh-CN" altLang="en-US">
                              <a:latin typeface="Cambria Math"/>
                            </a:rPr>
                            <m:t>1</m:t>
                          </m:r>
                        </m:sub>
                      </m:sSub>
                      <m:r>
                        <a:rPr lang="zh-CN" altLang="en-US">
                          <a:latin typeface="Cambria Math"/>
                        </a:rPr>
                        <m:t>=</m:t>
                      </m:r>
                      <m:r>
                        <a:rPr lang="zh-CN" altLang="en-US" i="1">
                          <a:latin typeface="Cambria Math"/>
                        </a:rPr>
                        <m:t>𝑛</m:t>
                      </m:r>
                      <m:sSub>
                        <m:sSubPr>
                          <m:ctrlPr>
                            <a:rPr lang="zh-CN" altLang="en-US" i="1">
                              <a:latin typeface="Cambria Math"/>
                            </a:rPr>
                          </m:ctrlPr>
                        </m:sSubPr>
                        <m:e>
                          <m:r>
                            <a:rPr lang="zh-CN" altLang="en-US" i="1">
                              <a:latin typeface="Cambria Math"/>
                            </a:rPr>
                            <m:t>𝐼</m:t>
                          </m:r>
                        </m:e>
                        <m:sub>
                          <m:r>
                            <a:rPr lang="zh-CN" altLang="en-US">
                              <a:latin typeface="Cambria Math"/>
                            </a:rPr>
                            <m:t>2</m:t>
                          </m:r>
                        </m:sub>
                      </m:sSub>
                    </m:oMath>
                  </m:oMathPara>
                </a14:m>
                <a:endParaRPr lang="zh-CN" altLang="en-US" dirty="0"/>
              </a:p>
            </p:txBody>
          </p:sp>
        </mc:Choice>
        <mc:Fallback xmlns="">
          <p:sp>
            <p:nvSpPr>
              <p:cNvPr id="10" name="矩形 9"/>
              <p:cNvSpPr>
                <a:spLocks noRot="1" noChangeAspect="1" noMove="1" noResize="1" noEditPoints="1" noAdjustHandles="1" noChangeArrowheads="1" noChangeShapeType="1" noTextEdit="1"/>
              </p:cNvSpPr>
              <p:nvPr/>
            </p:nvSpPr>
            <p:spPr>
              <a:xfrm>
                <a:off x="2304159" y="5720111"/>
                <a:ext cx="1064587" cy="369332"/>
              </a:xfrm>
              <a:prstGeom prst="rect">
                <a:avLst/>
              </a:prstGeom>
              <a:blipFill rotWithShape="1">
                <a:blip r:embed="rId7"/>
                <a:stretch>
                  <a:fillRect/>
                </a:stretch>
              </a:blipFill>
            </p:spPr>
            <p:txBody>
              <a:bodyPr/>
              <a:lstStyle/>
              <a:p>
                <a:r>
                  <a:rPr lang="zh-CN" altLang="en-US">
                    <a:noFill/>
                  </a:rPr>
                  <a:t> </a:t>
                </a:r>
              </a:p>
            </p:txBody>
          </p:sp>
        </mc:Fallback>
      </mc:AlternateContent>
      <p:pic>
        <p:nvPicPr>
          <p:cNvPr id="16"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126413" y="50006"/>
            <a:ext cx="1017587" cy="1011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mc:AlternateContent xmlns:mc="http://schemas.openxmlformats.org/markup-compatibility/2006" xmlns:a14="http://schemas.microsoft.com/office/drawing/2010/main">
        <mc:Choice Requires="a14">
          <p:sp>
            <p:nvSpPr>
              <p:cNvPr id="8" name="矩形 7"/>
              <p:cNvSpPr/>
              <p:nvPr/>
            </p:nvSpPr>
            <p:spPr>
              <a:xfrm>
                <a:off x="29953" y="6089443"/>
                <a:ext cx="9540551" cy="369332"/>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d>
                        <m:dPr>
                          <m:begChr m:val=""/>
                          <m:ctrlPr>
                            <a:rPr lang="zh-CN" altLang="en-US" i="1">
                              <a:latin typeface="Cambria Math"/>
                            </a:rPr>
                          </m:ctrlPr>
                        </m:dPr>
                        <m:e>
                          <m:sSub>
                            <m:sSubPr>
                              <m:ctrlPr>
                                <a:rPr lang="zh-CN" altLang="en-US" i="1">
                                  <a:latin typeface="Cambria Math"/>
                                </a:rPr>
                              </m:ctrlPr>
                            </m:sSubPr>
                            <m:e>
                              <m:r>
                                <a:rPr lang="zh-CN" altLang="en-US" i="1">
                                  <a:latin typeface="Cambria Math"/>
                                </a:rPr>
                                <m:t>𝑈</m:t>
                              </m:r>
                            </m:e>
                            <m:sub>
                              <m:r>
                                <a:rPr lang="zh-CN" altLang="en-US">
                                  <a:latin typeface="Cambria Math"/>
                                </a:rPr>
                                <m:t>1</m:t>
                              </m:r>
                            </m:sub>
                          </m:sSub>
                          <m:r>
                            <a:rPr lang="zh-CN" altLang="en-US">
                              <a:latin typeface="Cambria Math"/>
                            </a:rPr>
                            <m:t>−</m:t>
                          </m:r>
                          <m:sSub>
                            <m:sSubPr>
                              <m:ctrlPr>
                                <a:rPr lang="zh-CN" altLang="en-US" i="1">
                                  <a:latin typeface="Cambria Math"/>
                                </a:rPr>
                              </m:ctrlPr>
                            </m:sSubPr>
                            <m:e>
                              <m:r>
                                <a:rPr lang="zh-CN" altLang="en-US" i="1">
                                  <a:latin typeface="Cambria Math"/>
                                </a:rPr>
                                <m:t>𝑈</m:t>
                              </m:r>
                            </m:e>
                            <m:sub>
                              <m:r>
                                <a:rPr lang="zh-CN" altLang="en-US">
                                  <a:latin typeface="Cambria Math"/>
                                </a:rPr>
                                <m:t>2</m:t>
                              </m:r>
                            </m:sub>
                          </m:sSub>
                          <m:r>
                            <a:rPr lang="zh-CN" altLang="en-US">
                              <a:latin typeface="Cambria Math"/>
                            </a:rPr>
                            <m:t>=</m:t>
                          </m:r>
                          <m:sSub>
                            <m:sSubPr>
                              <m:ctrlPr>
                                <a:rPr lang="zh-CN" altLang="en-US" i="1">
                                  <a:latin typeface="Cambria Math"/>
                                </a:rPr>
                              </m:ctrlPr>
                            </m:sSubPr>
                            <m:e>
                              <m:r>
                                <a:rPr lang="zh-CN" altLang="en-US" i="1">
                                  <a:latin typeface="Cambria Math"/>
                                </a:rPr>
                                <m:t>𝐼</m:t>
                              </m:r>
                            </m:e>
                            <m:sub>
                              <m:r>
                                <a:rPr lang="zh-CN" altLang="en-US">
                                  <a:latin typeface="Cambria Math"/>
                                </a:rPr>
                                <m:t>1</m:t>
                              </m:r>
                            </m:sub>
                          </m:sSub>
                          <m:r>
                            <a:rPr lang="zh-CN" altLang="en-US">
                              <a:latin typeface="Cambria Math"/>
                            </a:rPr>
                            <m:t>(</m:t>
                          </m:r>
                          <m:sSub>
                            <m:sSubPr>
                              <m:ctrlPr>
                                <a:rPr lang="zh-CN" altLang="en-US" i="1">
                                  <a:latin typeface="Cambria Math"/>
                                </a:rPr>
                              </m:ctrlPr>
                            </m:sSubPr>
                            <m:e>
                              <m:r>
                                <a:rPr lang="zh-CN" altLang="en-US" i="1">
                                  <a:latin typeface="Cambria Math"/>
                                </a:rPr>
                                <m:t>𝑅</m:t>
                              </m:r>
                            </m:e>
                            <m:sub>
                              <m:r>
                                <a:rPr lang="zh-CN" altLang="en-US" i="1">
                                  <a:latin typeface="Cambria Math"/>
                                </a:rPr>
                                <m:t>𝑠</m:t>
                              </m:r>
                              <m:r>
                                <a:rPr lang="zh-CN" altLang="en-US">
                                  <a:latin typeface="Cambria Math"/>
                                </a:rPr>
                                <m:t>1</m:t>
                              </m:r>
                            </m:sub>
                          </m:sSub>
                          <m:sSub>
                            <m:sSubPr>
                              <m:ctrlPr>
                                <a:rPr lang="zh-CN" altLang="en-US" i="1">
                                  <a:latin typeface="Cambria Math"/>
                                </a:rPr>
                              </m:ctrlPr>
                            </m:sSubPr>
                            <m:e>
                              <m:r>
                                <a:rPr lang="zh-CN" altLang="en-US">
                                  <a:latin typeface="Cambria Math"/>
                                </a:rPr>
                                <m:t>+</m:t>
                              </m:r>
                            </m:e>
                            <m:sub>
                              <m:r>
                                <a:rPr lang="zh-CN" altLang="en-US" i="1">
                                  <a:latin typeface="Cambria Math"/>
                                </a:rPr>
                                <m:t>𝑟</m:t>
                              </m:r>
                              <m:r>
                                <a:rPr lang="zh-CN" altLang="en-US">
                                  <a:latin typeface="Cambria Math"/>
                                </a:rPr>
                                <m:t>1</m:t>
                              </m:r>
                            </m:sub>
                          </m:sSub>
                          <m:r>
                            <a:rPr lang="zh-CN" altLang="en-US">
                              <a:latin typeface="Cambria Math"/>
                            </a:rPr>
                            <m:t>)−</m:t>
                          </m:r>
                          <m:sSub>
                            <m:sSubPr>
                              <m:ctrlPr>
                                <a:rPr lang="zh-CN" altLang="en-US" i="1">
                                  <a:latin typeface="Cambria Math"/>
                                </a:rPr>
                              </m:ctrlPr>
                            </m:sSubPr>
                            <m:e>
                              <m:r>
                                <a:rPr lang="zh-CN" altLang="en-US" i="1">
                                  <a:latin typeface="Cambria Math"/>
                                </a:rPr>
                                <m:t>𝐼</m:t>
                              </m:r>
                            </m:e>
                            <m:sub>
                              <m:r>
                                <a:rPr lang="zh-CN" altLang="en-US">
                                  <a:latin typeface="Cambria Math"/>
                                </a:rPr>
                                <m:t>2</m:t>
                              </m:r>
                            </m:sub>
                          </m:sSub>
                          <m:r>
                            <a:rPr lang="zh-CN" altLang="en-US">
                              <a:latin typeface="Cambria Math"/>
                            </a:rPr>
                            <m:t>(</m:t>
                          </m:r>
                          <m:sSub>
                            <m:sSubPr>
                              <m:ctrlPr>
                                <a:rPr lang="zh-CN" altLang="en-US" i="1">
                                  <a:latin typeface="Cambria Math"/>
                                </a:rPr>
                              </m:ctrlPr>
                            </m:sSubPr>
                            <m:e>
                              <m:r>
                                <a:rPr lang="zh-CN" altLang="en-US" i="1">
                                  <a:latin typeface="Cambria Math"/>
                                </a:rPr>
                                <m:t>𝑅</m:t>
                              </m:r>
                            </m:e>
                            <m:sub>
                              <m:r>
                                <a:rPr lang="zh-CN" altLang="en-US" i="1">
                                  <a:latin typeface="Cambria Math"/>
                                </a:rPr>
                                <m:t>𝑠</m:t>
                              </m:r>
                              <m:r>
                                <a:rPr lang="zh-CN" altLang="en-US">
                                  <a:latin typeface="Cambria Math"/>
                                </a:rPr>
                                <m:t>2</m:t>
                              </m:r>
                            </m:sub>
                          </m:sSub>
                          <m:r>
                            <a:rPr lang="zh-CN" altLang="en-US">
                              <a:latin typeface="Cambria Math"/>
                            </a:rPr>
                            <m:t>+</m:t>
                          </m:r>
                          <m:sSub>
                            <m:sSubPr>
                              <m:ctrlPr>
                                <a:rPr lang="zh-CN" altLang="en-US" i="1">
                                  <a:latin typeface="Cambria Math"/>
                                </a:rPr>
                              </m:ctrlPr>
                            </m:sSubPr>
                            <m:e>
                              <m:r>
                                <a:rPr lang="zh-CN" altLang="en-US" i="1">
                                  <a:latin typeface="Cambria Math"/>
                                </a:rPr>
                                <m:t>𝑟</m:t>
                              </m:r>
                            </m:e>
                            <m:sub>
                              <m:r>
                                <a:rPr lang="zh-CN" altLang="en-US">
                                  <a:latin typeface="Cambria Math"/>
                                </a:rPr>
                                <m:t>2</m:t>
                              </m:r>
                            </m:sub>
                          </m:sSub>
                          <m:r>
                            <a:rPr lang="zh-CN" altLang="en-US">
                              <a:latin typeface="Cambria Math"/>
                            </a:rPr>
                            <m:t>)=</m:t>
                          </m:r>
                          <m:sSub>
                            <m:sSubPr>
                              <m:ctrlPr>
                                <a:rPr lang="zh-CN" altLang="en-US" i="1">
                                  <a:latin typeface="Cambria Math"/>
                                </a:rPr>
                              </m:ctrlPr>
                            </m:sSubPr>
                            <m:e>
                              <m:r>
                                <a:rPr lang="zh-CN" altLang="en-US" i="1">
                                  <a:latin typeface="Cambria Math"/>
                                </a:rPr>
                                <m:t>𝐼</m:t>
                              </m:r>
                            </m:e>
                            <m:sub>
                              <m:r>
                                <a:rPr lang="zh-CN" altLang="en-US">
                                  <a:latin typeface="Cambria Math"/>
                                </a:rPr>
                                <m:t>1</m:t>
                              </m:r>
                            </m:sub>
                          </m:sSub>
                          <m:sSub>
                            <m:sSubPr>
                              <m:ctrlPr>
                                <a:rPr lang="zh-CN" altLang="en-US" i="1">
                                  <a:latin typeface="Cambria Math"/>
                                </a:rPr>
                              </m:ctrlPr>
                            </m:sSubPr>
                            <m:e>
                              <m:r>
                                <a:rPr lang="zh-CN" altLang="en-US" i="1">
                                  <a:latin typeface="Cambria Math"/>
                                </a:rPr>
                                <m:t>𝑅</m:t>
                              </m:r>
                            </m:e>
                            <m:sub>
                              <m:r>
                                <a:rPr lang="zh-CN" altLang="en-US" i="1">
                                  <a:latin typeface="Cambria Math"/>
                                </a:rPr>
                                <m:t>𝑠</m:t>
                              </m:r>
                              <m:r>
                                <a:rPr lang="zh-CN" altLang="en-US">
                                  <a:latin typeface="Cambria Math"/>
                                </a:rPr>
                                <m:t>1</m:t>
                              </m:r>
                            </m:sub>
                          </m:sSub>
                          <m:r>
                            <a:rPr lang="zh-CN" altLang="en-US">
                              <a:latin typeface="Cambria Math"/>
                            </a:rPr>
                            <m:t>−</m:t>
                          </m:r>
                          <m:sSub>
                            <m:sSubPr>
                              <m:ctrlPr>
                                <a:rPr lang="zh-CN" altLang="en-US" i="1">
                                  <a:latin typeface="Cambria Math"/>
                                </a:rPr>
                              </m:ctrlPr>
                            </m:sSubPr>
                            <m:e>
                              <m:r>
                                <a:rPr lang="zh-CN" altLang="en-US" i="1">
                                  <a:latin typeface="Cambria Math"/>
                                </a:rPr>
                                <m:t>𝐼</m:t>
                              </m:r>
                            </m:e>
                            <m:sub>
                              <m:r>
                                <a:rPr lang="zh-CN" altLang="en-US">
                                  <a:latin typeface="Cambria Math"/>
                                </a:rPr>
                                <m:t>2</m:t>
                              </m:r>
                            </m:sub>
                          </m:sSub>
                          <m:sSub>
                            <m:sSubPr>
                              <m:ctrlPr>
                                <a:rPr lang="zh-CN" altLang="en-US" i="1">
                                  <a:latin typeface="Cambria Math"/>
                                </a:rPr>
                              </m:ctrlPr>
                            </m:sSubPr>
                            <m:e>
                              <m:r>
                                <a:rPr lang="zh-CN" altLang="en-US" i="1">
                                  <a:latin typeface="Cambria Math"/>
                                </a:rPr>
                                <m:t>𝑅</m:t>
                              </m:r>
                            </m:e>
                            <m:sub>
                              <m:r>
                                <a:rPr lang="zh-CN" altLang="en-US" i="1">
                                  <a:latin typeface="Cambria Math"/>
                                </a:rPr>
                                <m:t>𝑠</m:t>
                              </m:r>
                              <m:r>
                                <a:rPr lang="zh-CN" altLang="en-US">
                                  <a:latin typeface="Cambria Math"/>
                                </a:rPr>
                                <m:t>2</m:t>
                              </m:r>
                            </m:sub>
                          </m:sSub>
                          <m:r>
                            <a:rPr lang="zh-CN" altLang="en-US">
                              <a:latin typeface="Cambria Math"/>
                            </a:rPr>
                            <m:t>=</m:t>
                          </m:r>
                          <m:r>
                            <a:rPr lang="zh-CN" altLang="en-US" i="1">
                              <a:latin typeface="Cambria Math"/>
                            </a:rPr>
                            <m:t>𝑛</m:t>
                          </m:r>
                          <m:sSub>
                            <m:sSubPr>
                              <m:ctrlPr>
                                <a:rPr lang="zh-CN" altLang="en-US" i="1">
                                  <a:latin typeface="Cambria Math"/>
                                </a:rPr>
                              </m:ctrlPr>
                            </m:sSubPr>
                            <m:e>
                              <m:r>
                                <a:rPr lang="zh-CN" altLang="en-US" i="1">
                                  <a:latin typeface="Cambria Math"/>
                                </a:rPr>
                                <m:t>𝐼</m:t>
                              </m:r>
                            </m:e>
                            <m:sub>
                              <m:r>
                                <a:rPr lang="zh-CN" altLang="en-US">
                                  <a:latin typeface="Cambria Math"/>
                                </a:rPr>
                                <m:t>2</m:t>
                              </m:r>
                            </m:sub>
                          </m:sSub>
                          <m:sSub>
                            <m:sSubPr>
                              <m:ctrlPr>
                                <a:rPr lang="zh-CN" altLang="en-US" i="1">
                                  <a:latin typeface="Cambria Math"/>
                                </a:rPr>
                              </m:ctrlPr>
                            </m:sSubPr>
                            <m:e>
                              <m:r>
                                <a:rPr lang="zh-CN" altLang="en-US" i="1">
                                  <a:latin typeface="Cambria Math"/>
                                </a:rPr>
                                <m:t>𝑅</m:t>
                              </m:r>
                            </m:e>
                            <m:sub>
                              <m:r>
                                <a:rPr lang="zh-CN" altLang="en-US" i="1">
                                  <a:latin typeface="Cambria Math"/>
                                </a:rPr>
                                <m:t>𝑠</m:t>
                              </m:r>
                              <m:r>
                                <a:rPr lang="zh-CN" altLang="en-US">
                                  <a:latin typeface="Cambria Math"/>
                                </a:rPr>
                                <m:t>1</m:t>
                              </m:r>
                            </m:sub>
                          </m:sSub>
                          <m:r>
                            <a:rPr lang="zh-CN" altLang="en-US">
                              <a:latin typeface="Cambria Math"/>
                            </a:rPr>
                            <m:t>−</m:t>
                          </m:r>
                          <m:sSub>
                            <m:sSubPr>
                              <m:ctrlPr>
                                <a:rPr lang="zh-CN" altLang="en-US" i="1">
                                  <a:latin typeface="Cambria Math"/>
                                </a:rPr>
                              </m:ctrlPr>
                            </m:sSubPr>
                            <m:e>
                              <m:r>
                                <a:rPr lang="zh-CN" altLang="en-US" i="1">
                                  <a:latin typeface="Cambria Math"/>
                                </a:rPr>
                                <m:t>𝐼</m:t>
                              </m:r>
                            </m:e>
                            <m:sub>
                              <m:r>
                                <a:rPr lang="zh-CN" altLang="en-US">
                                  <a:latin typeface="Cambria Math"/>
                                </a:rPr>
                                <m:t>2</m:t>
                              </m:r>
                            </m:sub>
                          </m:sSub>
                          <m:sSub>
                            <m:sSubPr>
                              <m:ctrlPr>
                                <a:rPr lang="zh-CN" altLang="en-US" i="1">
                                  <a:latin typeface="Cambria Math"/>
                                </a:rPr>
                              </m:ctrlPr>
                            </m:sSubPr>
                            <m:e>
                              <m:r>
                                <a:rPr lang="zh-CN" altLang="en-US" i="1">
                                  <a:latin typeface="Cambria Math"/>
                                </a:rPr>
                                <m:t>𝑅</m:t>
                              </m:r>
                            </m:e>
                            <m:sub>
                              <m:r>
                                <a:rPr lang="zh-CN" altLang="en-US" i="1">
                                  <a:latin typeface="Cambria Math"/>
                                </a:rPr>
                                <m:t>𝑠</m:t>
                              </m:r>
                              <m:r>
                                <a:rPr lang="zh-CN" altLang="en-US">
                                  <a:latin typeface="Cambria Math"/>
                                </a:rPr>
                                <m:t>2</m:t>
                              </m:r>
                            </m:sub>
                          </m:sSub>
                          <m:r>
                            <a:rPr lang="zh-CN" altLang="en-US">
                              <a:latin typeface="Cambria Math"/>
                            </a:rPr>
                            <m:t>=</m:t>
                          </m:r>
                          <m:sSub>
                            <m:sSubPr>
                              <m:ctrlPr>
                                <a:rPr lang="zh-CN" altLang="en-US" i="1">
                                  <a:latin typeface="Cambria Math"/>
                                </a:rPr>
                              </m:ctrlPr>
                            </m:sSubPr>
                            <m:e>
                              <m:r>
                                <a:rPr lang="zh-CN" altLang="en-US" i="1">
                                  <a:latin typeface="Cambria Math"/>
                                </a:rPr>
                                <m:t>𝐼</m:t>
                              </m:r>
                            </m:e>
                            <m:sub>
                              <m:r>
                                <a:rPr lang="zh-CN" altLang="en-US">
                                  <a:latin typeface="Cambria Math"/>
                                </a:rPr>
                                <m:t>2</m:t>
                              </m:r>
                            </m:sub>
                          </m:sSub>
                          <m:r>
                            <a:rPr lang="zh-CN" altLang="en-US">
                              <a:latin typeface="Cambria Math"/>
                            </a:rPr>
                            <m:t>(</m:t>
                          </m:r>
                          <m:r>
                            <a:rPr lang="zh-CN" altLang="en-US" i="1">
                              <a:latin typeface="Cambria Math"/>
                            </a:rPr>
                            <m:t>𝑛</m:t>
                          </m:r>
                          <m:sSub>
                            <m:sSubPr>
                              <m:ctrlPr>
                                <a:rPr lang="zh-CN" altLang="en-US" i="1">
                                  <a:latin typeface="Cambria Math"/>
                                </a:rPr>
                              </m:ctrlPr>
                            </m:sSubPr>
                            <m:e>
                              <m:r>
                                <a:rPr lang="zh-CN" altLang="en-US" i="1">
                                  <a:latin typeface="Cambria Math"/>
                                </a:rPr>
                                <m:t>𝑅</m:t>
                              </m:r>
                            </m:e>
                            <m:sub>
                              <m:r>
                                <a:rPr lang="zh-CN" altLang="en-US" i="1">
                                  <a:latin typeface="Cambria Math"/>
                                </a:rPr>
                                <m:t>𝑠</m:t>
                              </m:r>
                              <m:r>
                                <a:rPr lang="zh-CN" altLang="en-US">
                                  <a:latin typeface="Cambria Math"/>
                                </a:rPr>
                                <m:t>1</m:t>
                              </m:r>
                            </m:sub>
                          </m:sSub>
                          <m:r>
                            <a:rPr lang="zh-CN" altLang="en-US">
                              <a:latin typeface="Cambria Math"/>
                            </a:rPr>
                            <m:t>−</m:t>
                          </m:r>
                          <m:sSub>
                            <m:sSubPr>
                              <m:ctrlPr>
                                <a:rPr lang="zh-CN" altLang="en-US" i="1">
                                  <a:latin typeface="Cambria Math"/>
                                </a:rPr>
                              </m:ctrlPr>
                            </m:sSubPr>
                            <m:e>
                              <m:r>
                                <a:rPr lang="zh-CN" altLang="en-US" i="1">
                                  <a:latin typeface="Cambria Math"/>
                                </a:rPr>
                                <m:t>𝑅</m:t>
                              </m:r>
                            </m:e>
                            <m:sub>
                              <m:r>
                                <a:rPr lang="zh-CN" altLang="en-US" i="1">
                                  <a:latin typeface="Cambria Math"/>
                                </a:rPr>
                                <m:t>𝑠</m:t>
                              </m:r>
                              <m:r>
                                <a:rPr lang="zh-CN" altLang="en-US">
                                  <a:latin typeface="Cambria Math"/>
                                </a:rPr>
                                <m:t>2</m:t>
                              </m:r>
                            </m:sub>
                          </m:sSub>
                        </m:e>
                      </m:d>
                    </m:oMath>
                  </m:oMathPara>
                </a14:m>
                <a:endParaRPr lang="zh-CN" altLang="en-US" dirty="0"/>
              </a:p>
            </p:txBody>
          </p:sp>
        </mc:Choice>
        <mc:Fallback xmlns="">
          <p:sp>
            <p:nvSpPr>
              <p:cNvPr id="8" name="矩形 7"/>
              <p:cNvSpPr>
                <a:spLocks noRot="1" noChangeAspect="1" noMove="1" noResize="1" noEditPoints="1" noAdjustHandles="1" noChangeArrowheads="1" noChangeShapeType="1" noTextEdit="1"/>
              </p:cNvSpPr>
              <p:nvPr/>
            </p:nvSpPr>
            <p:spPr>
              <a:xfrm>
                <a:off x="29953" y="6089443"/>
                <a:ext cx="9540551" cy="369332"/>
              </a:xfrm>
              <a:prstGeom prst="rect">
                <a:avLst/>
              </a:prstGeom>
              <a:blipFill rotWithShape="1">
                <a:blip r:embed="rId9"/>
                <a:stretch>
                  <a:fillRect t="-118033" r="-2045" b="-185246"/>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1" name="矩形 10"/>
              <p:cNvSpPr/>
              <p:nvPr/>
            </p:nvSpPr>
            <p:spPr>
              <a:xfrm>
                <a:off x="2627784" y="6477309"/>
                <a:ext cx="2710678"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zh-CN" altLang="en-US" i="1">
                              <a:latin typeface="Cambria Math"/>
                            </a:rPr>
                          </m:ctrlPr>
                        </m:sSubPr>
                        <m:e>
                          <m:r>
                            <a:rPr lang="zh-CN" altLang="en-US" i="1">
                              <a:latin typeface="Cambria Math"/>
                            </a:rPr>
                            <m:t>𝑈</m:t>
                          </m:r>
                        </m:e>
                        <m:sub>
                          <m:r>
                            <a:rPr lang="zh-CN" altLang="en-US" i="1">
                              <a:latin typeface="Cambria Math"/>
                            </a:rPr>
                            <m:t>𝑜</m:t>
                          </m:r>
                        </m:sub>
                      </m:sSub>
                      <m:r>
                        <a:rPr lang="zh-CN" altLang="en-US">
                          <a:latin typeface="Cambria Math"/>
                        </a:rPr>
                        <m:t>=(</m:t>
                      </m:r>
                      <m:r>
                        <a:rPr lang="zh-CN" altLang="en-US" i="1">
                          <a:latin typeface="Cambria Math"/>
                        </a:rPr>
                        <m:t>𝑛</m:t>
                      </m:r>
                      <m:r>
                        <a:rPr lang="zh-CN" altLang="en-US">
                          <a:latin typeface="Cambria Math"/>
                        </a:rPr>
                        <m:t>+1)</m:t>
                      </m:r>
                      <m:sSub>
                        <m:sSubPr>
                          <m:ctrlPr>
                            <a:rPr lang="zh-CN" altLang="en-US" i="1">
                              <a:latin typeface="Cambria Math"/>
                            </a:rPr>
                          </m:ctrlPr>
                        </m:sSubPr>
                        <m:e>
                          <m:r>
                            <a:rPr lang="zh-CN" altLang="en-US" i="1">
                              <a:latin typeface="Cambria Math"/>
                            </a:rPr>
                            <m:t>𝐼</m:t>
                          </m:r>
                        </m:e>
                        <m:sub>
                          <m:r>
                            <a:rPr lang="zh-CN" altLang="en-US">
                              <a:latin typeface="Cambria Math"/>
                            </a:rPr>
                            <m:t>2</m:t>
                          </m:r>
                        </m:sub>
                      </m:sSub>
                      <m:sSub>
                        <m:sSubPr>
                          <m:ctrlPr>
                            <a:rPr lang="zh-CN" altLang="en-US" i="1">
                              <a:latin typeface="Cambria Math"/>
                            </a:rPr>
                          </m:ctrlPr>
                        </m:sSubPr>
                        <m:e>
                          <m:r>
                            <a:rPr lang="zh-CN" altLang="en-US" i="1">
                              <a:latin typeface="Cambria Math"/>
                            </a:rPr>
                            <m:t>𝑅</m:t>
                          </m:r>
                        </m:e>
                        <m:sub>
                          <m:r>
                            <a:rPr lang="zh-CN" altLang="en-US" i="1">
                              <a:latin typeface="Cambria Math"/>
                            </a:rPr>
                            <m:t>𝐿</m:t>
                          </m:r>
                        </m:sub>
                      </m:sSub>
                      <m:r>
                        <a:rPr lang="zh-CN" altLang="en-US">
                          <a:latin typeface="Cambria Math"/>
                        </a:rPr>
                        <m:t>=</m:t>
                      </m:r>
                      <m:sSub>
                        <m:sSubPr>
                          <m:ctrlPr>
                            <a:rPr lang="zh-CN" altLang="en-US" i="1">
                              <a:latin typeface="Cambria Math"/>
                            </a:rPr>
                          </m:ctrlPr>
                        </m:sSubPr>
                        <m:e>
                          <m:r>
                            <a:rPr lang="zh-CN" altLang="en-US" i="1">
                              <a:latin typeface="Cambria Math"/>
                            </a:rPr>
                            <m:t>𝐼</m:t>
                          </m:r>
                        </m:e>
                        <m:sub>
                          <m:r>
                            <a:rPr lang="zh-CN" altLang="en-US" i="1">
                              <a:latin typeface="Cambria Math"/>
                            </a:rPr>
                            <m:t>𝑜</m:t>
                          </m:r>
                        </m:sub>
                      </m:sSub>
                      <m:sSub>
                        <m:sSubPr>
                          <m:ctrlPr>
                            <a:rPr lang="zh-CN" altLang="en-US" i="1">
                              <a:latin typeface="Cambria Math"/>
                            </a:rPr>
                          </m:ctrlPr>
                        </m:sSubPr>
                        <m:e>
                          <m:r>
                            <a:rPr lang="zh-CN" altLang="en-US" i="1">
                              <a:latin typeface="Cambria Math"/>
                            </a:rPr>
                            <m:t>𝑅</m:t>
                          </m:r>
                        </m:e>
                        <m:sub>
                          <m:r>
                            <a:rPr lang="zh-CN" altLang="en-US" i="1">
                              <a:latin typeface="Cambria Math"/>
                            </a:rPr>
                            <m:t>𝐿</m:t>
                          </m:r>
                        </m:sub>
                      </m:sSub>
                    </m:oMath>
                  </m:oMathPara>
                </a14:m>
                <a:endParaRPr lang="zh-CN" altLang="en-US" dirty="0"/>
              </a:p>
            </p:txBody>
          </p:sp>
        </mc:Choice>
        <mc:Fallback xmlns="">
          <p:sp>
            <p:nvSpPr>
              <p:cNvPr id="11" name="矩形 10"/>
              <p:cNvSpPr>
                <a:spLocks noRot="1" noChangeAspect="1" noMove="1" noResize="1" noEditPoints="1" noAdjustHandles="1" noChangeArrowheads="1" noChangeShapeType="1" noTextEdit="1"/>
              </p:cNvSpPr>
              <p:nvPr/>
            </p:nvSpPr>
            <p:spPr>
              <a:xfrm>
                <a:off x="2627784" y="6477309"/>
                <a:ext cx="2710678" cy="369332"/>
              </a:xfrm>
              <a:prstGeom prst="rect">
                <a:avLst/>
              </a:prstGeom>
              <a:blipFill rotWithShape="1">
                <a:blip r:embed="rId10"/>
                <a:stretch>
                  <a:fillRect b="-15000"/>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34759792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9" name="TextBox 5" hidden="1"/>
          <p:cNvSpPr txBox="1">
            <a:spLocks noChangeArrowheads="1"/>
          </p:cNvSpPr>
          <p:nvPr/>
        </p:nvSpPr>
        <p:spPr bwMode="auto">
          <a:xfrm>
            <a:off x="1939925" y="1954213"/>
            <a:ext cx="1943100" cy="369887"/>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6150" name="矩形 6" hidden="1"/>
          <p:cNvSpPr>
            <a:spLocks noChangeArrowheads="1"/>
          </p:cNvSpPr>
          <p:nvPr/>
        </p:nvSpPr>
        <p:spPr bwMode="auto">
          <a:xfrm>
            <a:off x="1939925" y="3025775"/>
            <a:ext cx="1471613" cy="646113"/>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6151" name="矩形 7" hidden="1"/>
          <p:cNvSpPr>
            <a:spLocks noChangeArrowheads="1"/>
          </p:cNvSpPr>
          <p:nvPr/>
        </p:nvSpPr>
        <p:spPr bwMode="auto">
          <a:xfrm>
            <a:off x="2011363" y="4240213"/>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6152" name="矩形 8" hidden="1"/>
          <p:cNvSpPr>
            <a:spLocks noChangeArrowheads="1"/>
          </p:cNvSpPr>
          <p:nvPr/>
        </p:nvSpPr>
        <p:spPr bwMode="auto">
          <a:xfrm>
            <a:off x="2011363" y="5526088"/>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cxnSp>
        <p:nvCxnSpPr>
          <p:cNvPr id="20" name="直接连接符 19"/>
          <p:cNvCxnSpPr/>
          <p:nvPr/>
        </p:nvCxnSpPr>
        <p:spPr>
          <a:xfrm>
            <a:off x="0" y="500063"/>
            <a:ext cx="7429500" cy="1587"/>
          </a:xfrm>
          <a:prstGeom prst="line">
            <a:avLst/>
          </a:prstGeom>
          <a:ln w="15875">
            <a:solidFill>
              <a:srgbClr val="00417C"/>
            </a:solidFill>
            <a:prstDash val="dash"/>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1" y="145017"/>
            <a:ext cx="4284663" cy="461665"/>
          </a:xfrm>
          <a:prstGeom prst="rect">
            <a:avLst/>
          </a:prstGeom>
        </p:spPr>
        <p:txBody>
          <a:bodyPr wrap="square">
            <a:spAutoFit/>
          </a:bodyPr>
          <a:lstStyle/>
          <a:p>
            <a:pPr lvl="0"/>
            <a:r>
              <a:rPr lang="en-US" altLang="zh-CN" sz="2400" dirty="0">
                <a:latin typeface="华文行楷" pitchFamily="2" charset="-122"/>
                <a:ea typeface="华文行楷" pitchFamily="2" charset="-122"/>
              </a:rPr>
              <a:t>1.</a:t>
            </a:r>
            <a:r>
              <a:rPr lang="zh-CN" altLang="zh-CN" sz="2400" dirty="0">
                <a:latin typeface="华文行楷" pitchFamily="2" charset="-122"/>
                <a:ea typeface="华文行楷" pitchFamily="2" charset="-122"/>
              </a:rPr>
              <a:t>开关电源模块并联供电系统</a:t>
            </a:r>
          </a:p>
        </p:txBody>
      </p:sp>
      <mc:AlternateContent xmlns:mc="http://schemas.openxmlformats.org/markup-compatibility/2006" xmlns:a14="http://schemas.microsoft.com/office/drawing/2010/main">
        <mc:Choice Requires="a14">
          <p:sp>
            <p:nvSpPr>
              <p:cNvPr id="3" name="矩形 2"/>
              <p:cNvSpPr/>
              <p:nvPr/>
            </p:nvSpPr>
            <p:spPr>
              <a:xfrm>
                <a:off x="755576" y="987981"/>
                <a:ext cx="3090846" cy="369332"/>
              </a:xfrm>
              <a:prstGeom prst="rect">
                <a:avLst/>
              </a:prstGeom>
            </p:spPr>
            <p:txBody>
              <a:bodyPr wrap="none">
                <a:spAutoFit/>
              </a:bodyPr>
              <a:lstStyle/>
              <a:p>
                <a:r>
                  <a:rPr lang="zh-CN" altLang="en-US" dirty="0" smtClean="0"/>
                  <a:t>因</a:t>
                </a:r>
                <a14:m>
                  <m:oMath xmlns:m="http://schemas.openxmlformats.org/officeDocument/2006/math">
                    <m:r>
                      <a:rPr lang="zh-CN" altLang="en-US" i="1">
                        <a:latin typeface="Cambria Math"/>
                      </a:rPr>
                      <m:t>𝑈𝑜</m:t>
                    </m:r>
                    <m:r>
                      <a:rPr lang="zh-CN" altLang="en-US">
                        <a:latin typeface="Cambria Math"/>
                      </a:rPr>
                      <m:t>=8</m:t>
                    </m:r>
                    <m:r>
                      <a:rPr lang="zh-CN" altLang="en-US" i="1">
                        <a:latin typeface="Cambria Math"/>
                      </a:rPr>
                      <m:t>𝑉</m:t>
                    </m:r>
                    <m:r>
                      <a:rPr lang="en-US" altLang="zh-CN" b="0" i="1" smtClean="0">
                        <a:latin typeface="Cambria Math"/>
                      </a:rPr>
                      <m:t> </m:t>
                    </m:r>
                  </m:oMath>
                </a14:m>
                <a:r>
                  <a:rPr lang="zh-CN" altLang="en-US" dirty="0" smtClean="0"/>
                  <a:t> 若</a:t>
                </a:r>
                <a:r>
                  <a:rPr lang="en-US" altLang="zh-CN" dirty="0" smtClean="0"/>
                  <a:t>n</a:t>
                </a:r>
                <a:r>
                  <a:rPr lang="zh-CN" altLang="en-US" dirty="0"/>
                  <a:t>、</a:t>
                </a:r>
                <a14:m>
                  <m:oMath xmlns:m="http://schemas.openxmlformats.org/officeDocument/2006/math">
                    <m:sSub>
                      <m:sSubPr>
                        <m:ctrlPr>
                          <a:rPr lang="zh-CN" altLang="en-US" i="1">
                            <a:latin typeface="Cambria Math"/>
                          </a:rPr>
                        </m:ctrlPr>
                      </m:sSubPr>
                      <m:e>
                        <m:r>
                          <a:rPr lang="zh-CN" altLang="en-US" i="1">
                            <a:latin typeface="Cambria Math"/>
                          </a:rPr>
                          <m:t>𝐼</m:t>
                        </m:r>
                      </m:e>
                      <m:sub>
                        <m:r>
                          <a:rPr lang="zh-CN" altLang="en-US">
                            <a:latin typeface="Cambria Math"/>
                          </a:rPr>
                          <m:t>2</m:t>
                        </m:r>
                      </m:sub>
                    </m:sSub>
                  </m:oMath>
                </a14:m>
                <a:r>
                  <a:rPr lang="zh-CN" altLang="en-US" dirty="0" smtClean="0"/>
                  <a:t>为设定值</a:t>
                </a:r>
                <a:endParaRPr lang="zh-CN" altLang="en-US" dirty="0"/>
              </a:p>
            </p:txBody>
          </p:sp>
        </mc:Choice>
        <mc:Fallback xmlns="">
          <p:sp>
            <p:nvSpPr>
              <p:cNvPr id="3" name="矩形 2"/>
              <p:cNvSpPr>
                <a:spLocks noRot="1" noChangeAspect="1" noMove="1" noResize="1" noEditPoints="1" noAdjustHandles="1" noChangeArrowheads="1" noChangeShapeType="1" noTextEdit="1"/>
              </p:cNvSpPr>
              <p:nvPr/>
            </p:nvSpPr>
            <p:spPr>
              <a:xfrm>
                <a:off x="755576" y="987981"/>
                <a:ext cx="3090846" cy="369332"/>
              </a:xfrm>
              <a:prstGeom prst="rect">
                <a:avLst/>
              </a:prstGeom>
              <a:blipFill rotWithShape="1">
                <a:blip r:embed="rId3"/>
                <a:stretch>
                  <a:fillRect l="-1775" t="-11475" r="-1183" b="-26230"/>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5" name="矩形 4"/>
              <p:cNvSpPr/>
              <p:nvPr/>
            </p:nvSpPr>
            <p:spPr>
              <a:xfrm>
                <a:off x="2856438" y="1844824"/>
                <a:ext cx="1716624" cy="66005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zh-CN" altLang="en-US" i="1">
                              <a:latin typeface="Cambria Math"/>
                            </a:rPr>
                          </m:ctrlPr>
                        </m:sSubPr>
                        <m:e>
                          <m:r>
                            <a:rPr lang="zh-CN" altLang="en-US" i="1">
                              <a:latin typeface="Cambria Math"/>
                            </a:rPr>
                            <m:t>𝑅</m:t>
                          </m:r>
                        </m:e>
                        <m:sub>
                          <m:r>
                            <a:rPr lang="zh-CN" altLang="en-US" i="1">
                              <a:latin typeface="Cambria Math"/>
                            </a:rPr>
                            <m:t>𝐿</m:t>
                          </m:r>
                        </m:sub>
                      </m:sSub>
                      <m:r>
                        <a:rPr lang="zh-CN" altLang="en-US">
                          <a:latin typeface="Cambria Math"/>
                        </a:rPr>
                        <m:t>=</m:t>
                      </m:r>
                      <m:f>
                        <m:fPr>
                          <m:ctrlPr>
                            <a:rPr lang="zh-CN" altLang="en-US" i="1">
                              <a:latin typeface="Cambria Math"/>
                            </a:rPr>
                          </m:ctrlPr>
                        </m:fPr>
                        <m:num>
                          <m:sSub>
                            <m:sSubPr>
                              <m:ctrlPr>
                                <a:rPr lang="zh-CN" altLang="en-US" i="1">
                                  <a:latin typeface="Cambria Math"/>
                                </a:rPr>
                              </m:ctrlPr>
                            </m:sSubPr>
                            <m:e>
                              <m:r>
                                <a:rPr lang="zh-CN" altLang="en-US" i="1">
                                  <a:latin typeface="Cambria Math"/>
                                </a:rPr>
                                <m:t>𝑈</m:t>
                              </m:r>
                            </m:e>
                            <m:sub>
                              <m:r>
                                <a:rPr lang="zh-CN" altLang="en-US" i="1">
                                  <a:latin typeface="Cambria Math"/>
                                </a:rPr>
                                <m:t>𝑜</m:t>
                              </m:r>
                            </m:sub>
                          </m:sSub>
                        </m:num>
                        <m:den>
                          <m:d>
                            <m:dPr>
                              <m:endChr m:val=""/>
                              <m:ctrlPr>
                                <a:rPr lang="zh-CN" altLang="en-US" i="1">
                                  <a:latin typeface="Cambria Math"/>
                                </a:rPr>
                              </m:ctrlPr>
                            </m:dPr>
                            <m:e>
                              <m:r>
                                <a:rPr lang="zh-CN" altLang="en-US" i="1">
                                  <a:latin typeface="Cambria Math"/>
                                </a:rPr>
                                <m:t>𝑛</m:t>
                              </m:r>
                              <m:r>
                                <a:rPr lang="zh-CN" altLang="en-US">
                                  <a:latin typeface="Cambria Math"/>
                                </a:rPr>
                                <m:t>+1)</m:t>
                              </m:r>
                              <m:sSub>
                                <m:sSubPr>
                                  <m:ctrlPr>
                                    <a:rPr lang="zh-CN" altLang="en-US" i="1">
                                      <a:latin typeface="Cambria Math"/>
                                    </a:rPr>
                                  </m:ctrlPr>
                                </m:sSubPr>
                                <m:e>
                                  <m:r>
                                    <a:rPr lang="zh-CN" altLang="en-US" i="1">
                                      <a:latin typeface="Cambria Math"/>
                                    </a:rPr>
                                    <m:t>𝐼</m:t>
                                  </m:r>
                                </m:e>
                                <m:sub>
                                  <m:r>
                                    <a:rPr lang="zh-CN" altLang="en-US">
                                      <a:latin typeface="Cambria Math"/>
                                    </a:rPr>
                                    <m:t>2</m:t>
                                  </m:r>
                                </m:sub>
                              </m:sSub>
                            </m:e>
                          </m:d>
                        </m:den>
                      </m:f>
                    </m:oMath>
                  </m:oMathPara>
                </a14:m>
                <a:endParaRPr lang="zh-CN" altLang="en-US" dirty="0"/>
              </a:p>
            </p:txBody>
          </p:sp>
        </mc:Choice>
        <mc:Fallback xmlns="">
          <p:sp>
            <p:nvSpPr>
              <p:cNvPr id="5" name="矩形 4"/>
              <p:cNvSpPr>
                <a:spLocks noRot="1" noChangeAspect="1" noMove="1" noResize="1" noEditPoints="1" noAdjustHandles="1" noChangeArrowheads="1" noChangeShapeType="1" noTextEdit="1"/>
              </p:cNvSpPr>
              <p:nvPr/>
            </p:nvSpPr>
            <p:spPr>
              <a:xfrm>
                <a:off x="2856438" y="1844824"/>
                <a:ext cx="1716624" cy="660052"/>
              </a:xfrm>
              <a:prstGeom prst="rect">
                <a:avLst/>
              </a:prstGeom>
              <a:blipFill rotWithShape="1">
                <a:blip r:embed="rId4"/>
                <a:stretch>
                  <a:fillRect/>
                </a:stretch>
              </a:blipFill>
            </p:spPr>
            <p:txBody>
              <a:bodyPr/>
              <a:lstStyle/>
              <a:p>
                <a:r>
                  <a:rPr lang="zh-CN" altLang="en-US">
                    <a:noFill/>
                  </a:rPr>
                  <a:t> </a:t>
                </a:r>
              </a:p>
            </p:txBody>
          </p:sp>
        </mc:Fallback>
      </mc:AlternateContent>
      <p:sp>
        <p:nvSpPr>
          <p:cNvPr id="6" name="矩形 5"/>
          <p:cNvSpPr/>
          <p:nvPr/>
        </p:nvSpPr>
        <p:spPr>
          <a:xfrm>
            <a:off x="467544" y="2828836"/>
            <a:ext cx="8568952" cy="646331"/>
          </a:xfrm>
          <a:prstGeom prst="rect">
            <a:avLst/>
          </a:prstGeom>
        </p:spPr>
        <p:txBody>
          <a:bodyPr wrap="square">
            <a:spAutoFit/>
          </a:bodyPr>
          <a:lstStyle/>
          <a:p>
            <a:r>
              <a:rPr lang="en-US" altLang="zh-CN" dirty="0" smtClean="0"/>
              <a:t>     </a:t>
            </a:r>
            <a:r>
              <a:rPr lang="zh-CN" altLang="zh-CN" dirty="0" smtClean="0"/>
              <a:t>将</a:t>
            </a:r>
            <a:r>
              <a:rPr lang="en-US" altLang="zh-CN" dirty="0" smtClean="0"/>
              <a:t>U2</a:t>
            </a:r>
            <a:r>
              <a:rPr lang="zh-CN" altLang="zh-CN" dirty="0" smtClean="0"/>
              <a:t>作为</a:t>
            </a:r>
            <a:r>
              <a:rPr lang="zh-CN" altLang="zh-CN" dirty="0"/>
              <a:t>参考恒压源，通过改变</a:t>
            </a:r>
            <a:r>
              <a:rPr lang="en-US" altLang="zh-CN" dirty="0" err="1" smtClean="0"/>
              <a:t>Uo</a:t>
            </a:r>
            <a:r>
              <a:rPr lang="zh-CN" altLang="zh-CN" dirty="0" smtClean="0"/>
              <a:t>的</a:t>
            </a:r>
            <a:r>
              <a:rPr lang="zh-CN" altLang="zh-CN" dirty="0"/>
              <a:t>值，可以使两路的电流达到一个稳定比例值，并</a:t>
            </a:r>
            <a:r>
              <a:rPr lang="zh-CN" altLang="zh-CN" dirty="0" smtClean="0"/>
              <a:t>使</a:t>
            </a:r>
            <a:endParaRPr lang="zh-CN" altLang="zh-CN" dirty="0"/>
          </a:p>
        </p:txBody>
      </p:sp>
      <mc:AlternateContent xmlns:mc="http://schemas.openxmlformats.org/markup-compatibility/2006" xmlns:a14="http://schemas.microsoft.com/office/drawing/2010/main">
        <mc:Choice Requires="a14">
          <p:sp>
            <p:nvSpPr>
              <p:cNvPr id="7" name="矩形 6"/>
              <p:cNvSpPr/>
              <p:nvPr/>
            </p:nvSpPr>
            <p:spPr>
              <a:xfrm>
                <a:off x="1187624" y="3131676"/>
                <a:ext cx="1846629" cy="369332"/>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zh-CN" altLang="en-US" i="1">
                              <a:latin typeface="Cambria Math"/>
                            </a:rPr>
                          </m:ctrlPr>
                        </m:sSubPr>
                        <m:e>
                          <m:r>
                            <a:rPr lang="zh-CN" altLang="en-US" i="1">
                              <a:latin typeface="Cambria Math"/>
                            </a:rPr>
                            <m:t>𝑈</m:t>
                          </m:r>
                        </m:e>
                        <m:sub>
                          <m:r>
                            <a:rPr lang="zh-CN" altLang="en-US" i="1">
                              <a:latin typeface="Cambria Math"/>
                            </a:rPr>
                            <m:t>𝑜</m:t>
                          </m:r>
                        </m:sub>
                      </m:sSub>
                      <m:r>
                        <a:rPr lang="zh-CN" altLang="en-US">
                          <a:latin typeface="Cambria Math"/>
                        </a:rPr>
                        <m:t>=8±4</m:t>
                      </m:r>
                      <m:r>
                        <a:rPr lang="zh-CN" altLang="en-US" i="1">
                          <a:latin typeface="Cambria Math"/>
                        </a:rPr>
                        <m:t>𝑉</m:t>
                      </m:r>
                    </m:oMath>
                  </m:oMathPara>
                </a14:m>
                <a:endParaRPr lang="zh-CN" altLang="en-US" dirty="0"/>
              </a:p>
            </p:txBody>
          </p:sp>
        </mc:Choice>
        <mc:Fallback xmlns="">
          <p:sp>
            <p:nvSpPr>
              <p:cNvPr id="7" name="矩形 6"/>
              <p:cNvSpPr>
                <a:spLocks noRot="1" noChangeAspect="1" noMove="1" noResize="1" noEditPoints="1" noAdjustHandles="1" noChangeArrowheads="1" noChangeShapeType="1" noTextEdit="1"/>
              </p:cNvSpPr>
              <p:nvPr/>
            </p:nvSpPr>
            <p:spPr>
              <a:xfrm>
                <a:off x="1187624" y="3131676"/>
                <a:ext cx="1846629" cy="369332"/>
              </a:xfrm>
              <a:prstGeom prst="rect">
                <a:avLst/>
              </a:prstGeom>
              <a:blipFill rotWithShape="1">
                <a:blip r:embed="rId5"/>
                <a:stretch>
                  <a:fillRect b="-1667"/>
                </a:stretch>
              </a:blipFill>
            </p:spPr>
            <p:txBody>
              <a:bodyPr/>
              <a:lstStyle/>
              <a:p>
                <a:r>
                  <a:rPr lang="zh-CN" altLang="en-US">
                    <a:noFill/>
                  </a:rPr>
                  <a:t> </a:t>
                </a:r>
              </a:p>
            </p:txBody>
          </p:sp>
        </mc:Fallback>
      </mc:AlternateContent>
      <p:sp>
        <p:nvSpPr>
          <p:cNvPr id="8" name="矩形 7"/>
          <p:cNvSpPr/>
          <p:nvPr/>
        </p:nvSpPr>
        <p:spPr>
          <a:xfrm>
            <a:off x="467544" y="3892406"/>
            <a:ext cx="6390456" cy="369332"/>
          </a:xfrm>
          <a:prstGeom prst="rect">
            <a:avLst/>
          </a:prstGeom>
        </p:spPr>
        <p:txBody>
          <a:bodyPr wrap="square">
            <a:spAutoFit/>
          </a:bodyPr>
          <a:lstStyle/>
          <a:p>
            <a:r>
              <a:rPr lang="zh-CN" altLang="zh-CN" dirty="0" smtClean="0"/>
              <a:t>可以</a:t>
            </a:r>
            <a:r>
              <a:rPr lang="zh-CN" altLang="zh-CN" dirty="0"/>
              <a:t>通过实验方法测出它们的内阻</a:t>
            </a:r>
            <a:r>
              <a:rPr lang="zh-CN" altLang="zh-CN" dirty="0" smtClean="0"/>
              <a:t>。</a:t>
            </a:r>
            <a:endParaRPr lang="zh-CN" altLang="zh-CN" dirty="0"/>
          </a:p>
        </p:txBody>
      </p:sp>
      <p:pic>
        <p:nvPicPr>
          <p:cNvPr id="43010" name="Picture 2" descr="C:\Users\enen\Desktop\20150403_161240.jpg"/>
          <p:cNvPicPr>
            <a:picLocks noChangeAspect="1" noChangeArrowheads="1"/>
          </p:cNvPicPr>
          <p:nvPr/>
        </p:nvPicPr>
        <p:blipFill>
          <a:blip r:embed="rId6" cstate="print">
            <a:extLst>
              <a:ext uri="{BEBA8EAE-BF5A-486C-A8C5-ECC9F3942E4B}">
                <a14:imgProps xmlns:a14="http://schemas.microsoft.com/office/drawing/2010/main">
                  <a14:imgLayer r:embed="rId7">
                    <a14:imgEffect>
                      <a14:sharpenSoften amount="80000"/>
                    </a14:imgEffect>
                    <a14:imgEffect>
                      <a14:brightnessContrast bright="60000" contrast="30000"/>
                    </a14:imgEffect>
                  </a14:imgLayer>
                </a14:imgProps>
              </a:ext>
              <a:ext uri="{28A0092B-C50C-407E-A947-70E740481C1C}">
                <a14:useLocalDpi xmlns:a14="http://schemas.microsoft.com/office/drawing/2010/main" val="0"/>
              </a:ext>
            </a:extLst>
          </a:blip>
          <a:srcRect/>
          <a:stretch>
            <a:fillRect/>
          </a:stretch>
        </p:blipFill>
        <p:spPr bwMode="auto">
          <a:xfrm>
            <a:off x="4752020" y="4965268"/>
            <a:ext cx="3765657" cy="1577606"/>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a14="http://schemas.microsoft.com/office/drawing/2010/main">
        <mc:Choice Requires="a14">
          <p:sp>
            <p:nvSpPr>
              <p:cNvPr id="9" name="矩形 8"/>
              <p:cNvSpPr/>
              <p:nvPr/>
            </p:nvSpPr>
            <p:spPr>
              <a:xfrm>
                <a:off x="539063" y="4365104"/>
                <a:ext cx="4990380" cy="1200329"/>
              </a:xfrm>
              <a:prstGeom prst="rect">
                <a:avLst/>
              </a:prstGeom>
            </p:spPr>
            <p:txBody>
              <a:bodyPr wrap="square">
                <a:spAutoFit/>
              </a:bodyPr>
              <a:lstStyle/>
              <a:p>
                <a:r>
                  <a:rPr lang="en-US" altLang="zh-CN" dirty="0"/>
                  <a:t>(1) </a:t>
                </a:r>
                <a:r>
                  <a:rPr lang="en-US" altLang="zh-CN" dirty="0" smtClean="0"/>
                  <a:t>S1</a:t>
                </a:r>
                <a:r>
                  <a:rPr lang="zh-CN" altLang="zh-CN" dirty="0"/>
                  <a:t>断开</a:t>
                </a:r>
                <a:r>
                  <a:rPr lang="zh-CN" altLang="zh-CN" dirty="0" smtClean="0"/>
                  <a:t>，</a:t>
                </a:r>
                <a:r>
                  <a:rPr lang="en-US" altLang="zh-CN" dirty="0" smtClean="0"/>
                  <a:t>S2</a:t>
                </a:r>
                <a:r>
                  <a:rPr lang="zh-CN" altLang="zh-CN" dirty="0"/>
                  <a:t>接至</a:t>
                </a:r>
                <a:r>
                  <a:rPr lang="en-US" altLang="zh-CN" dirty="0"/>
                  <a:t>A</a:t>
                </a:r>
                <a:r>
                  <a:rPr lang="zh-CN" altLang="zh-CN" dirty="0"/>
                  <a:t>点</a:t>
                </a:r>
                <a:r>
                  <a:rPr lang="zh-CN" altLang="en-US" dirty="0" smtClean="0"/>
                  <a:t>，可以</a:t>
                </a:r>
                <a:r>
                  <a:rPr lang="zh-CN" altLang="zh-CN" dirty="0" smtClean="0"/>
                  <a:t>测</a:t>
                </a:r>
                <a:r>
                  <a:rPr lang="zh-CN" altLang="zh-CN" dirty="0"/>
                  <a:t>开路电压值</a:t>
                </a:r>
                <a14:m>
                  <m:oMath xmlns:m="http://schemas.openxmlformats.org/officeDocument/2006/math">
                    <m:sSub>
                      <m:sSubPr>
                        <m:ctrlPr>
                          <a:rPr lang="zh-CN" altLang="en-US" i="1">
                            <a:latin typeface="Cambria Math"/>
                          </a:rPr>
                        </m:ctrlPr>
                      </m:sSubPr>
                      <m:e>
                        <m:r>
                          <a:rPr lang="zh-CN" altLang="en-US" i="1">
                            <a:latin typeface="Cambria Math"/>
                          </a:rPr>
                          <m:t>𝑈</m:t>
                        </m:r>
                      </m:e>
                      <m:sub>
                        <m:r>
                          <a:rPr lang="zh-CN" altLang="en-US" i="1">
                            <a:latin typeface="Cambria Math"/>
                          </a:rPr>
                          <m:t>𝑜</m:t>
                        </m:r>
                      </m:sub>
                    </m:sSub>
                    <m:r>
                      <a:rPr lang="zh-CN" altLang="en-US">
                        <a:latin typeface="Cambria Math"/>
                      </a:rPr>
                      <m:t>′</m:t>
                    </m:r>
                  </m:oMath>
                </a14:m>
                <a:r>
                  <a:rPr lang="en-US" altLang="zh-CN" dirty="0" smtClean="0"/>
                  <a:t>;</a:t>
                </a:r>
                <a:endParaRPr lang="zh-CN" altLang="zh-CN" dirty="0"/>
              </a:p>
              <a:p>
                <a:r>
                  <a:rPr lang="en-US" altLang="zh-CN" dirty="0"/>
                  <a:t>(2) </a:t>
                </a:r>
                <a:r>
                  <a:rPr lang="en-US" altLang="zh-CN" dirty="0" smtClean="0"/>
                  <a:t>S1</a:t>
                </a:r>
                <a:r>
                  <a:rPr lang="zh-CN" altLang="zh-CN" dirty="0" smtClean="0"/>
                  <a:t>闭合，</a:t>
                </a:r>
                <a:r>
                  <a:rPr lang="en-US" altLang="zh-CN" dirty="0" smtClean="0"/>
                  <a:t>S2</a:t>
                </a:r>
                <a:r>
                  <a:rPr lang="zh-CN" altLang="zh-CN" dirty="0" smtClean="0"/>
                  <a:t>接</a:t>
                </a:r>
                <a:r>
                  <a:rPr lang="zh-CN" altLang="zh-CN" dirty="0"/>
                  <a:t>至</a:t>
                </a:r>
                <a:r>
                  <a:rPr lang="en-US" altLang="zh-CN" dirty="0"/>
                  <a:t>B</a:t>
                </a:r>
                <a:r>
                  <a:rPr lang="zh-CN" altLang="zh-CN" dirty="0"/>
                  <a:t>点</a:t>
                </a:r>
                <a:r>
                  <a:rPr lang="zh-CN" altLang="zh-CN" dirty="0" smtClean="0"/>
                  <a:t>，</a:t>
                </a:r>
                <a:r>
                  <a:rPr lang="zh-CN" altLang="en-US" dirty="0" smtClean="0"/>
                  <a:t>可以</a:t>
                </a:r>
                <a:r>
                  <a:rPr lang="zh-CN" altLang="zh-CN" dirty="0" smtClean="0"/>
                  <a:t>测出</a:t>
                </a:r>
                <a:r>
                  <a:rPr lang="zh-CN" altLang="zh-CN" dirty="0"/>
                  <a:t>接上负载后的输出电压值</a:t>
                </a:r>
                <a:r>
                  <a:rPr lang="en-US" altLang="zh-CN" dirty="0" err="1"/>
                  <a:t>Uo</a:t>
                </a:r>
                <a:r>
                  <a:rPr lang="en-US" altLang="zh-CN" dirty="0"/>
                  <a:t> ;</a:t>
                </a:r>
                <a:endParaRPr lang="zh-CN" altLang="zh-CN" dirty="0"/>
              </a:p>
              <a:p>
                <a:r>
                  <a:rPr lang="en-US" altLang="zh-CN" dirty="0"/>
                  <a:t>(3)</a:t>
                </a:r>
                <a:r>
                  <a:rPr lang="zh-CN" altLang="zh-CN" dirty="0"/>
                  <a:t>用电桥精确测出</a:t>
                </a:r>
                <a:r>
                  <a:rPr lang="en-US" altLang="zh-CN" dirty="0" smtClean="0"/>
                  <a:t>RL</a:t>
                </a:r>
                <a:r>
                  <a:rPr lang="zh-CN" altLang="zh-CN" dirty="0" smtClean="0"/>
                  <a:t>的</a:t>
                </a:r>
                <a:r>
                  <a:rPr lang="zh-CN" altLang="zh-CN" dirty="0"/>
                  <a:t>值</a:t>
                </a:r>
                <a:r>
                  <a:rPr lang="zh-CN" altLang="zh-CN" dirty="0" smtClean="0"/>
                  <a:t>。</a:t>
                </a:r>
                <a:endParaRPr lang="zh-CN" altLang="zh-CN" dirty="0"/>
              </a:p>
            </p:txBody>
          </p:sp>
        </mc:Choice>
        <mc:Fallback xmlns="">
          <p:sp>
            <p:nvSpPr>
              <p:cNvPr id="9" name="矩形 8"/>
              <p:cNvSpPr>
                <a:spLocks noRot="1" noChangeAspect="1" noMove="1" noResize="1" noEditPoints="1" noAdjustHandles="1" noChangeArrowheads="1" noChangeShapeType="1" noTextEdit="1"/>
              </p:cNvSpPr>
              <p:nvPr/>
            </p:nvSpPr>
            <p:spPr>
              <a:xfrm>
                <a:off x="539063" y="4365104"/>
                <a:ext cx="4990380" cy="1200329"/>
              </a:xfrm>
              <a:prstGeom prst="rect">
                <a:avLst/>
              </a:prstGeom>
              <a:blipFill rotWithShape="1">
                <a:blip r:embed="rId8"/>
                <a:stretch>
                  <a:fillRect l="-977" t="-3553" r="-2442" b="-7614"/>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0" name="矩形 9"/>
              <p:cNvSpPr/>
              <p:nvPr/>
            </p:nvSpPr>
            <p:spPr>
              <a:xfrm>
                <a:off x="1304219" y="5740626"/>
                <a:ext cx="1993559" cy="708720"/>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zh-CN" altLang="en-US" i="1">
                              <a:latin typeface="Cambria Math"/>
                            </a:rPr>
                          </m:ctrlPr>
                        </m:sSubPr>
                        <m:e>
                          <m:r>
                            <a:rPr lang="zh-CN" altLang="en-US" i="1">
                              <a:latin typeface="Cambria Math"/>
                            </a:rPr>
                            <m:t>𝑅</m:t>
                          </m:r>
                        </m:e>
                        <m:sub>
                          <m:r>
                            <a:rPr lang="zh-CN" altLang="en-US" i="1">
                              <a:latin typeface="Cambria Math"/>
                            </a:rPr>
                            <m:t>𝑠</m:t>
                          </m:r>
                        </m:sub>
                      </m:sSub>
                      <m:r>
                        <a:rPr lang="zh-CN" altLang="en-US">
                          <a:latin typeface="Cambria Math"/>
                        </a:rPr>
                        <m:t>=</m:t>
                      </m:r>
                      <m:d>
                        <m:dPr>
                          <m:begChr m:val="["/>
                          <m:endChr m:val="]"/>
                          <m:ctrlPr>
                            <a:rPr lang="zh-CN" altLang="en-US" i="1">
                              <a:latin typeface="Cambria Math"/>
                            </a:rPr>
                          </m:ctrlPr>
                        </m:dPr>
                        <m:e>
                          <m:f>
                            <m:fPr>
                              <m:ctrlPr>
                                <a:rPr lang="zh-CN" altLang="en-US" i="1">
                                  <a:latin typeface="Cambria Math"/>
                                </a:rPr>
                              </m:ctrlPr>
                            </m:fPr>
                            <m:num>
                              <m:sSub>
                                <m:sSubPr>
                                  <m:ctrlPr>
                                    <a:rPr lang="zh-CN" altLang="en-US" i="1">
                                      <a:latin typeface="Cambria Math"/>
                                    </a:rPr>
                                  </m:ctrlPr>
                                </m:sSubPr>
                                <m:e>
                                  <m:r>
                                    <a:rPr lang="zh-CN" altLang="en-US" i="1">
                                      <a:latin typeface="Cambria Math"/>
                                    </a:rPr>
                                    <m:t>𝑈</m:t>
                                  </m:r>
                                </m:e>
                                <m:sub>
                                  <m:r>
                                    <a:rPr lang="zh-CN" altLang="en-US" i="1">
                                      <a:latin typeface="Cambria Math"/>
                                    </a:rPr>
                                    <m:t>𝑂</m:t>
                                  </m:r>
                                </m:sub>
                              </m:sSub>
                              <m:r>
                                <a:rPr lang="zh-CN" altLang="en-US">
                                  <a:latin typeface="Cambria Math"/>
                                </a:rPr>
                                <m:t>′</m:t>
                              </m:r>
                            </m:num>
                            <m:den>
                              <m:sSub>
                                <m:sSubPr>
                                  <m:ctrlPr>
                                    <a:rPr lang="zh-CN" altLang="en-US" i="1">
                                      <a:latin typeface="Cambria Math"/>
                                    </a:rPr>
                                  </m:ctrlPr>
                                </m:sSubPr>
                                <m:e>
                                  <m:r>
                                    <a:rPr lang="zh-CN" altLang="en-US" i="1">
                                      <a:latin typeface="Cambria Math"/>
                                    </a:rPr>
                                    <m:t>𝑈</m:t>
                                  </m:r>
                                </m:e>
                                <m:sub>
                                  <m:r>
                                    <a:rPr lang="zh-CN" altLang="en-US" i="1">
                                      <a:latin typeface="Cambria Math"/>
                                    </a:rPr>
                                    <m:t>𝑂</m:t>
                                  </m:r>
                                </m:sub>
                              </m:sSub>
                            </m:den>
                          </m:f>
                          <m:r>
                            <a:rPr lang="zh-CN" altLang="en-US">
                              <a:latin typeface="Cambria Math"/>
                            </a:rPr>
                            <m:t>−1</m:t>
                          </m:r>
                        </m:e>
                      </m:d>
                      <m:sSub>
                        <m:sSubPr>
                          <m:ctrlPr>
                            <a:rPr lang="zh-CN" altLang="en-US" i="1">
                              <a:latin typeface="Cambria Math"/>
                            </a:rPr>
                          </m:ctrlPr>
                        </m:sSubPr>
                        <m:e>
                          <m:r>
                            <a:rPr lang="zh-CN" altLang="en-US" i="1">
                              <a:latin typeface="Cambria Math"/>
                            </a:rPr>
                            <m:t>𝑅</m:t>
                          </m:r>
                        </m:e>
                        <m:sub>
                          <m:r>
                            <a:rPr lang="zh-CN" altLang="en-US" i="1">
                              <a:latin typeface="Cambria Math"/>
                            </a:rPr>
                            <m:t>𝐿</m:t>
                          </m:r>
                        </m:sub>
                      </m:sSub>
                    </m:oMath>
                  </m:oMathPara>
                </a14:m>
                <a:endParaRPr lang="zh-CN" altLang="en-US" dirty="0"/>
              </a:p>
            </p:txBody>
          </p:sp>
        </mc:Choice>
        <mc:Fallback xmlns="">
          <p:sp>
            <p:nvSpPr>
              <p:cNvPr id="10" name="矩形 9"/>
              <p:cNvSpPr>
                <a:spLocks noRot="1" noChangeAspect="1" noMove="1" noResize="1" noEditPoints="1" noAdjustHandles="1" noChangeArrowheads="1" noChangeShapeType="1" noTextEdit="1"/>
              </p:cNvSpPr>
              <p:nvPr/>
            </p:nvSpPr>
            <p:spPr>
              <a:xfrm>
                <a:off x="1304219" y="5740626"/>
                <a:ext cx="1993559" cy="708720"/>
              </a:xfrm>
              <a:prstGeom prst="rect">
                <a:avLst/>
              </a:prstGeom>
              <a:blipFill rotWithShape="1">
                <a:blip r:embed="rId9"/>
                <a:stretch>
                  <a:fillRect/>
                </a:stretch>
              </a:blipFill>
            </p:spPr>
            <p:txBody>
              <a:bodyPr/>
              <a:lstStyle/>
              <a:p>
                <a:r>
                  <a:rPr lang="zh-CN" altLang="en-US">
                    <a:noFill/>
                  </a:rPr>
                  <a:t> </a:t>
                </a:r>
              </a:p>
            </p:txBody>
          </p:sp>
        </mc:Fallback>
      </mc:AlternateContent>
      <p:pic>
        <p:nvPicPr>
          <p:cNvPr id="16" name="Picture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126413" y="50006"/>
            <a:ext cx="1017587" cy="1011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4759792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9" name="TextBox 5" hidden="1"/>
          <p:cNvSpPr txBox="1">
            <a:spLocks noChangeArrowheads="1"/>
          </p:cNvSpPr>
          <p:nvPr/>
        </p:nvSpPr>
        <p:spPr bwMode="auto">
          <a:xfrm>
            <a:off x="1939925" y="1954213"/>
            <a:ext cx="1943100" cy="369887"/>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6150" name="矩形 6" hidden="1"/>
          <p:cNvSpPr>
            <a:spLocks noChangeArrowheads="1"/>
          </p:cNvSpPr>
          <p:nvPr/>
        </p:nvSpPr>
        <p:spPr bwMode="auto">
          <a:xfrm>
            <a:off x="1939925" y="3025775"/>
            <a:ext cx="1471613" cy="646113"/>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6151" name="矩形 7" hidden="1"/>
          <p:cNvSpPr>
            <a:spLocks noChangeArrowheads="1"/>
          </p:cNvSpPr>
          <p:nvPr/>
        </p:nvSpPr>
        <p:spPr bwMode="auto">
          <a:xfrm>
            <a:off x="2011363" y="4240213"/>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sp>
        <p:nvSpPr>
          <p:cNvPr id="6152" name="矩形 8" hidden="1"/>
          <p:cNvSpPr>
            <a:spLocks noChangeArrowheads="1"/>
          </p:cNvSpPr>
          <p:nvPr/>
        </p:nvSpPr>
        <p:spPr bwMode="auto">
          <a:xfrm>
            <a:off x="2011363" y="5526088"/>
            <a:ext cx="1471612" cy="646112"/>
          </a:xfrm>
          <a:prstGeom prst="rect">
            <a:avLst/>
          </a:prstGeom>
          <a:noFill/>
          <a:ln w="9525">
            <a:noFill/>
            <a:miter lim="800000"/>
            <a:headEnd/>
            <a:tailEnd/>
          </a:ln>
        </p:spPr>
        <p:txBody>
          <a:bodyPr>
            <a:spAutoFit/>
          </a:bodyPr>
          <a:lstStyle/>
          <a:p>
            <a:r>
              <a:rPr lang="zh-CN" altLang="en-US">
                <a:latin typeface="微软雅黑" pitchFamily="34" charset="-122"/>
                <a:ea typeface="微软雅黑" pitchFamily="34" charset="-122"/>
              </a:rPr>
              <a:t>点击添加文本</a:t>
            </a:r>
          </a:p>
        </p:txBody>
      </p:sp>
      <p:cxnSp>
        <p:nvCxnSpPr>
          <p:cNvPr id="20" name="直接连接符 19"/>
          <p:cNvCxnSpPr/>
          <p:nvPr/>
        </p:nvCxnSpPr>
        <p:spPr>
          <a:xfrm>
            <a:off x="0" y="500063"/>
            <a:ext cx="7429500" cy="1587"/>
          </a:xfrm>
          <a:prstGeom prst="line">
            <a:avLst/>
          </a:prstGeom>
          <a:ln w="15875">
            <a:solidFill>
              <a:srgbClr val="00417C"/>
            </a:solidFill>
            <a:prstDash val="dash"/>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1" y="145017"/>
            <a:ext cx="4284663" cy="461665"/>
          </a:xfrm>
          <a:prstGeom prst="rect">
            <a:avLst/>
          </a:prstGeom>
        </p:spPr>
        <p:txBody>
          <a:bodyPr wrap="square">
            <a:spAutoFit/>
          </a:bodyPr>
          <a:lstStyle/>
          <a:p>
            <a:pPr lvl="0"/>
            <a:r>
              <a:rPr lang="en-US" altLang="zh-CN" sz="2400" dirty="0">
                <a:latin typeface="华文行楷" pitchFamily="2" charset="-122"/>
                <a:ea typeface="华文行楷" pitchFamily="2" charset="-122"/>
              </a:rPr>
              <a:t>1.</a:t>
            </a:r>
            <a:r>
              <a:rPr lang="zh-CN" altLang="zh-CN" sz="2400" dirty="0">
                <a:latin typeface="华文行楷" pitchFamily="2" charset="-122"/>
                <a:ea typeface="华文行楷" pitchFamily="2" charset="-122"/>
              </a:rPr>
              <a:t>开关电源模块并联供电系统</a:t>
            </a:r>
          </a:p>
        </p:txBody>
      </p:sp>
      <p:sp>
        <p:nvSpPr>
          <p:cNvPr id="3" name="矩形 2"/>
          <p:cNvSpPr/>
          <p:nvPr/>
        </p:nvSpPr>
        <p:spPr>
          <a:xfrm>
            <a:off x="467544" y="908720"/>
            <a:ext cx="1864613" cy="369332"/>
          </a:xfrm>
          <a:prstGeom prst="rect">
            <a:avLst/>
          </a:prstGeom>
        </p:spPr>
        <p:txBody>
          <a:bodyPr wrap="none">
            <a:spAutoFit/>
          </a:bodyPr>
          <a:lstStyle/>
          <a:p>
            <a:r>
              <a:rPr lang="zh-CN" altLang="zh-CN" dirty="0"/>
              <a:t> </a:t>
            </a:r>
            <a:r>
              <a:rPr lang="zh-CN" altLang="zh-CN" b="1" dirty="0"/>
              <a:t>电流分配</a:t>
            </a:r>
            <a:r>
              <a:rPr lang="zh-CN" altLang="zh-CN" b="1" dirty="0" smtClean="0"/>
              <a:t>方法</a:t>
            </a:r>
            <a:r>
              <a:rPr lang="zh-CN" altLang="en-US" b="1" dirty="0" smtClean="0"/>
              <a:t>：</a:t>
            </a:r>
            <a:endParaRPr lang="zh-CN" altLang="en-US" b="1" dirty="0"/>
          </a:p>
        </p:txBody>
      </p:sp>
      <p:sp>
        <p:nvSpPr>
          <p:cNvPr id="4" name="矩形 3"/>
          <p:cNvSpPr/>
          <p:nvPr/>
        </p:nvSpPr>
        <p:spPr>
          <a:xfrm>
            <a:off x="375506" y="1628800"/>
            <a:ext cx="8300950" cy="2031325"/>
          </a:xfrm>
          <a:prstGeom prst="rect">
            <a:avLst/>
          </a:prstGeom>
        </p:spPr>
        <p:txBody>
          <a:bodyPr wrap="square">
            <a:spAutoFit/>
          </a:bodyPr>
          <a:lstStyle/>
          <a:p>
            <a:pPr algn="just">
              <a:spcAft>
                <a:spcPts val="0"/>
              </a:spcAft>
            </a:pPr>
            <a:r>
              <a:rPr lang="en-US" altLang="zh-CN" kern="100" dirty="0">
                <a:latin typeface="Calibri"/>
                <a:ea typeface="宋体"/>
                <a:cs typeface="Times New Roman"/>
              </a:rPr>
              <a:t> (1)</a:t>
            </a:r>
            <a:r>
              <a:rPr lang="zh-CN" altLang="zh-CN" kern="100" dirty="0">
                <a:latin typeface="Calibri"/>
                <a:ea typeface="宋体"/>
                <a:cs typeface="Times New Roman"/>
              </a:rPr>
              <a:t>最大电流均流法</a:t>
            </a:r>
            <a:r>
              <a:rPr lang="en-US" altLang="zh-CN" kern="100" dirty="0">
                <a:latin typeface="Calibri"/>
                <a:ea typeface="宋体"/>
                <a:cs typeface="Times New Roman"/>
              </a:rPr>
              <a:t>(</a:t>
            </a:r>
            <a:r>
              <a:rPr lang="zh-CN" altLang="zh-CN" kern="100" dirty="0">
                <a:latin typeface="Calibri"/>
                <a:ea typeface="宋体"/>
                <a:cs typeface="Times New Roman"/>
              </a:rPr>
              <a:t>自主均流法</a:t>
            </a:r>
            <a:r>
              <a:rPr lang="en-US" altLang="zh-CN" kern="100" dirty="0">
                <a:latin typeface="Calibri"/>
                <a:ea typeface="宋体"/>
                <a:cs typeface="Times New Roman"/>
              </a:rPr>
              <a:t>)</a:t>
            </a:r>
            <a:r>
              <a:rPr lang="zh-CN" altLang="zh-CN" kern="100" dirty="0" smtClean="0">
                <a:latin typeface="Calibri"/>
                <a:ea typeface="宋体"/>
                <a:cs typeface="Times New Roman"/>
              </a:rPr>
              <a:t>。</a:t>
            </a:r>
            <a:endParaRPr lang="en-US" altLang="zh-CN" kern="100" dirty="0" smtClean="0">
              <a:latin typeface="Calibri"/>
              <a:ea typeface="宋体"/>
              <a:cs typeface="Times New Roman"/>
            </a:endParaRPr>
          </a:p>
          <a:p>
            <a:pPr algn="just">
              <a:spcAft>
                <a:spcPts val="0"/>
              </a:spcAft>
            </a:pPr>
            <a:r>
              <a:rPr lang="en-US" altLang="zh-CN" kern="100" dirty="0" smtClean="0">
                <a:latin typeface="Calibri"/>
                <a:ea typeface="宋体"/>
                <a:cs typeface="Times New Roman"/>
              </a:rPr>
              <a:t>        </a:t>
            </a:r>
            <a:r>
              <a:rPr lang="zh-CN" altLang="en-US" kern="100" dirty="0" smtClean="0">
                <a:latin typeface="Calibri"/>
                <a:ea typeface="宋体"/>
                <a:cs typeface="Times New Roman"/>
              </a:rPr>
              <a:t>采用（</a:t>
            </a:r>
            <a:r>
              <a:rPr lang="zh-CN" altLang="zh-CN" kern="100" dirty="0" smtClean="0">
                <a:latin typeface="Calibri"/>
                <a:ea typeface="宋体"/>
                <a:cs typeface="Times New Roman"/>
              </a:rPr>
              <a:t>负载</a:t>
            </a:r>
            <a:r>
              <a:rPr lang="zh-CN" altLang="zh-CN" kern="100" dirty="0">
                <a:latin typeface="Calibri"/>
                <a:ea typeface="宋体"/>
                <a:cs typeface="Times New Roman"/>
              </a:rPr>
              <a:t>共享</a:t>
            </a:r>
            <a:r>
              <a:rPr lang="zh-CN" altLang="zh-CN" kern="100" dirty="0" smtClean="0">
                <a:latin typeface="Calibri"/>
                <a:ea typeface="宋体"/>
                <a:cs typeface="Times New Roman"/>
              </a:rPr>
              <a:t>控制器</a:t>
            </a:r>
            <a:r>
              <a:rPr lang="en-US" altLang="zh-CN" kern="100" dirty="0">
                <a:latin typeface="Calibri"/>
                <a:ea typeface="宋体"/>
                <a:cs typeface="Times New Roman"/>
              </a:rPr>
              <a:t>)UCG29002</a:t>
            </a:r>
            <a:r>
              <a:rPr lang="zh-CN" altLang="zh-CN" kern="100" dirty="0">
                <a:latin typeface="Calibri"/>
                <a:ea typeface="宋体"/>
                <a:cs typeface="Times New Roman"/>
              </a:rPr>
              <a:t>实现。在</a:t>
            </a:r>
            <a:r>
              <a:rPr lang="en-US" altLang="zh-CN" kern="100" dirty="0">
                <a:latin typeface="Calibri"/>
                <a:ea typeface="宋体"/>
                <a:cs typeface="Times New Roman"/>
              </a:rPr>
              <a:t>DC</a:t>
            </a:r>
            <a:r>
              <a:rPr lang="zh-CN" altLang="zh-CN" kern="100" dirty="0">
                <a:latin typeface="Calibri"/>
                <a:ea typeface="宋体"/>
                <a:cs typeface="Times New Roman"/>
              </a:rPr>
              <a:t>一</a:t>
            </a:r>
            <a:r>
              <a:rPr lang="en-US" altLang="zh-CN" kern="100" dirty="0">
                <a:latin typeface="Calibri"/>
                <a:ea typeface="宋体"/>
                <a:cs typeface="Times New Roman"/>
              </a:rPr>
              <a:t>DC</a:t>
            </a:r>
            <a:r>
              <a:rPr lang="zh-CN" altLang="zh-CN" kern="100" dirty="0">
                <a:latin typeface="Calibri"/>
                <a:ea typeface="宋体"/>
                <a:cs typeface="Times New Roman"/>
              </a:rPr>
              <a:t>模块正常工作时，将两路</a:t>
            </a:r>
            <a:r>
              <a:rPr lang="en-US" altLang="zh-CN" kern="100" dirty="0">
                <a:latin typeface="Calibri"/>
                <a:ea typeface="宋体"/>
                <a:cs typeface="Times New Roman"/>
              </a:rPr>
              <a:t>UCC29002</a:t>
            </a:r>
            <a:r>
              <a:rPr lang="zh-CN" altLang="zh-CN" kern="100" dirty="0">
                <a:latin typeface="Calibri"/>
                <a:ea typeface="宋体"/>
                <a:cs typeface="Times New Roman"/>
              </a:rPr>
              <a:t>的均衡</a:t>
            </a:r>
            <a:r>
              <a:rPr lang="zh-CN" altLang="zh-CN" kern="100" dirty="0" smtClean="0">
                <a:latin typeface="Calibri"/>
                <a:ea typeface="宋体"/>
                <a:cs typeface="Times New Roman"/>
              </a:rPr>
              <a:t>母线</a:t>
            </a:r>
            <a:r>
              <a:rPr lang="zh-CN" altLang="en-US" kern="100" dirty="0" smtClean="0">
                <a:latin typeface="Calibri"/>
                <a:ea typeface="宋体"/>
                <a:cs typeface="Times New Roman"/>
              </a:rPr>
              <a:t>连</a:t>
            </a:r>
            <a:r>
              <a:rPr lang="zh-CN" altLang="zh-CN" kern="100" dirty="0" smtClean="0">
                <a:latin typeface="Calibri"/>
                <a:ea typeface="宋体"/>
                <a:cs typeface="Times New Roman"/>
              </a:rPr>
              <a:t>接</a:t>
            </a:r>
            <a:r>
              <a:rPr lang="zh-CN" altLang="zh-CN" kern="100" dirty="0">
                <a:latin typeface="Calibri"/>
                <a:ea typeface="宋体"/>
                <a:cs typeface="Times New Roman"/>
              </a:rPr>
              <a:t>、</a:t>
            </a:r>
            <a:r>
              <a:rPr lang="zh-CN" altLang="zh-CN" kern="100" dirty="0" smtClean="0">
                <a:latin typeface="Calibri"/>
                <a:ea typeface="宋体"/>
                <a:cs typeface="Times New Roman"/>
              </a:rPr>
              <a:t>此时</a:t>
            </a:r>
            <a:r>
              <a:rPr lang="en-US" altLang="zh-CN" kern="100" dirty="0" smtClean="0">
                <a:latin typeface="Calibri"/>
                <a:ea typeface="宋体"/>
                <a:cs typeface="Times New Roman"/>
              </a:rPr>
              <a:t>UCC029002</a:t>
            </a:r>
            <a:r>
              <a:rPr lang="zh-CN" altLang="zh-CN" kern="100" dirty="0">
                <a:latin typeface="Calibri"/>
                <a:ea typeface="宋体"/>
                <a:cs typeface="Times New Roman"/>
              </a:rPr>
              <a:t>将会自动选出电流最大的一路，并将此路电源作为主电源。均流母线上的电压</a:t>
            </a:r>
            <a:r>
              <a:rPr lang="zh-CN" altLang="zh-CN" kern="100" dirty="0" smtClean="0">
                <a:latin typeface="Calibri"/>
                <a:ea typeface="宋体"/>
                <a:cs typeface="Times New Roman"/>
              </a:rPr>
              <a:t>将由</a:t>
            </a:r>
            <a:r>
              <a:rPr lang="zh-CN" altLang="zh-CN" kern="100" dirty="0">
                <a:latin typeface="Calibri"/>
                <a:ea typeface="宋体"/>
                <a:cs typeface="Times New Roman"/>
              </a:rPr>
              <a:t>主电源的输出电流决定，从电源</a:t>
            </a:r>
            <a:r>
              <a:rPr lang="zh-CN" altLang="zh-CN" kern="100" dirty="0" smtClean="0">
                <a:latin typeface="Calibri"/>
                <a:ea typeface="宋体"/>
                <a:cs typeface="Times New Roman"/>
              </a:rPr>
              <a:t>的</a:t>
            </a:r>
            <a:r>
              <a:rPr lang="en-US" altLang="zh-CN" kern="100" dirty="0" smtClean="0">
                <a:latin typeface="Calibri"/>
                <a:ea typeface="宋体"/>
                <a:cs typeface="Times New Roman"/>
              </a:rPr>
              <a:t>UCC29002</a:t>
            </a:r>
            <a:r>
              <a:rPr lang="zh-CN" altLang="zh-CN" kern="100" dirty="0">
                <a:latin typeface="Calibri"/>
                <a:ea typeface="宋体"/>
                <a:cs typeface="Times New Roman"/>
              </a:rPr>
              <a:t>接收到母线上的信号后，会控制该路</a:t>
            </a:r>
            <a:r>
              <a:rPr lang="en-US" altLang="zh-CN" kern="100" dirty="0" smtClean="0">
                <a:latin typeface="Calibri"/>
                <a:ea typeface="宋体"/>
                <a:cs typeface="Times New Roman"/>
              </a:rPr>
              <a:t>DC- DC</a:t>
            </a:r>
            <a:r>
              <a:rPr lang="zh-CN" altLang="zh-CN" kern="100" dirty="0" smtClean="0">
                <a:latin typeface="Calibri"/>
                <a:ea typeface="宋体"/>
                <a:cs typeface="Times New Roman"/>
              </a:rPr>
              <a:t>模块</a:t>
            </a:r>
            <a:r>
              <a:rPr lang="zh-CN" altLang="zh-CN" kern="100" dirty="0">
                <a:latin typeface="Calibri"/>
                <a:ea typeface="宋体"/>
                <a:cs typeface="Times New Roman"/>
              </a:rPr>
              <a:t>稍稍</a:t>
            </a:r>
            <a:r>
              <a:rPr lang="zh-CN" altLang="zh-CN" kern="100" dirty="0" smtClean="0">
                <a:latin typeface="Calibri"/>
                <a:ea typeface="宋体"/>
                <a:cs typeface="Times New Roman"/>
              </a:rPr>
              <a:t>提高</a:t>
            </a:r>
            <a:r>
              <a:rPr lang="zh-CN" altLang="en-US" kern="100" dirty="0" smtClean="0">
                <a:latin typeface="Calibri"/>
                <a:ea typeface="宋体"/>
                <a:cs typeface="Times New Roman"/>
              </a:rPr>
              <a:t>输</a:t>
            </a:r>
            <a:r>
              <a:rPr lang="zh-CN" altLang="zh-CN" kern="100" dirty="0" smtClean="0">
                <a:latin typeface="Calibri"/>
                <a:ea typeface="宋体"/>
                <a:cs typeface="Times New Roman"/>
              </a:rPr>
              <a:t>出</a:t>
            </a:r>
            <a:r>
              <a:rPr lang="zh-CN" altLang="zh-CN" kern="100" dirty="0">
                <a:latin typeface="Calibri"/>
                <a:ea typeface="宋体"/>
                <a:cs typeface="Times New Roman"/>
              </a:rPr>
              <a:t>电压。通过减小从电源与主源的电压差来提高该路输出电流，从而达到</a:t>
            </a:r>
            <a:r>
              <a:rPr lang="zh-CN" altLang="zh-CN" kern="100" dirty="0" smtClean="0">
                <a:latin typeface="Calibri"/>
                <a:ea typeface="宋体"/>
                <a:cs typeface="Times New Roman"/>
              </a:rPr>
              <a:t>均流</a:t>
            </a:r>
            <a:r>
              <a:rPr lang="en-US" altLang="zh-CN" kern="100" dirty="0" smtClean="0">
                <a:latin typeface="Calibri"/>
                <a:ea typeface="宋体"/>
                <a:cs typeface="Times New Roman"/>
              </a:rPr>
              <a:t>.</a:t>
            </a:r>
            <a:r>
              <a:rPr lang="zh-CN" altLang="zh-CN" kern="100" dirty="0" smtClean="0">
                <a:latin typeface="Calibri"/>
                <a:ea typeface="宋体"/>
                <a:cs typeface="Times New Roman"/>
              </a:rPr>
              <a:t>该</a:t>
            </a:r>
            <a:r>
              <a:rPr lang="zh-CN" altLang="zh-CN" kern="100" dirty="0">
                <a:latin typeface="Calibri"/>
                <a:ea typeface="宋体"/>
                <a:cs typeface="Times New Roman"/>
              </a:rPr>
              <a:t>方法可通过简单的电路完成电路并联均流，且支持热插拔。</a:t>
            </a:r>
            <a:endParaRPr lang="zh-CN" altLang="en-US" dirty="0"/>
          </a:p>
        </p:txBody>
      </p:sp>
      <p:sp>
        <p:nvSpPr>
          <p:cNvPr id="5" name="矩形 4"/>
          <p:cNvSpPr/>
          <p:nvPr/>
        </p:nvSpPr>
        <p:spPr>
          <a:xfrm>
            <a:off x="467544" y="3861048"/>
            <a:ext cx="8064896" cy="923330"/>
          </a:xfrm>
          <a:prstGeom prst="rect">
            <a:avLst/>
          </a:prstGeom>
        </p:spPr>
        <p:txBody>
          <a:bodyPr wrap="square">
            <a:spAutoFit/>
          </a:bodyPr>
          <a:lstStyle/>
          <a:p>
            <a:r>
              <a:rPr lang="en-US" altLang="zh-CN" dirty="0" smtClean="0"/>
              <a:t>(2)</a:t>
            </a:r>
            <a:r>
              <a:rPr lang="zh-CN" altLang="en-US" dirty="0" smtClean="0"/>
              <a:t>下垂法（斜率法）。</a:t>
            </a:r>
            <a:endParaRPr lang="en-US" altLang="zh-CN" dirty="0" smtClean="0"/>
          </a:p>
          <a:p>
            <a:r>
              <a:rPr lang="en-US" altLang="zh-CN" dirty="0"/>
              <a:t> </a:t>
            </a:r>
            <a:r>
              <a:rPr lang="en-US" altLang="zh-CN" dirty="0" smtClean="0"/>
              <a:t>     </a:t>
            </a:r>
            <a:r>
              <a:rPr lang="zh-CN" altLang="zh-CN" dirty="0" smtClean="0"/>
              <a:t>此</a:t>
            </a:r>
            <a:r>
              <a:rPr lang="zh-CN" altLang="zh-CN" dirty="0"/>
              <a:t>方法分流简单</a:t>
            </a:r>
            <a:r>
              <a:rPr lang="zh-CN" altLang="zh-CN" dirty="0" smtClean="0"/>
              <a:t>，</a:t>
            </a:r>
            <a:r>
              <a:rPr lang="zh-CN" altLang="en-US" dirty="0" smtClean="0"/>
              <a:t>下</a:t>
            </a:r>
            <a:r>
              <a:rPr lang="zh-CN" altLang="zh-CN" dirty="0" smtClean="0"/>
              <a:t>垂</a:t>
            </a:r>
            <a:r>
              <a:rPr lang="zh-CN" altLang="zh-CN" dirty="0"/>
              <a:t>法的分流精度取决干各模块的电压参考值</a:t>
            </a:r>
            <a:r>
              <a:rPr lang="zh-CN" altLang="zh-CN" dirty="0" smtClean="0"/>
              <a:t>、外特性</a:t>
            </a:r>
            <a:r>
              <a:rPr lang="zh-CN" altLang="zh-CN" dirty="0"/>
              <a:t>曲线的斜率及各模块外特性的差异</a:t>
            </a:r>
            <a:r>
              <a:rPr lang="zh-CN" altLang="zh-CN" dirty="0" smtClean="0"/>
              <a:t>程度</a:t>
            </a:r>
            <a:r>
              <a:rPr lang="zh-CN" altLang="en-US" dirty="0" smtClean="0"/>
              <a:t>。</a:t>
            </a:r>
            <a:endParaRPr lang="zh-CN" altLang="zh-CN" dirty="0"/>
          </a:p>
        </p:txBody>
      </p:sp>
      <p:sp>
        <p:nvSpPr>
          <p:cNvPr id="6" name="矩形 5"/>
          <p:cNvSpPr/>
          <p:nvPr/>
        </p:nvSpPr>
        <p:spPr>
          <a:xfrm>
            <a:off x="375506" y="5013176"/>
            <a:ext cx="8300950" cy="1200329"/>
          </a:xfrm>
          <a:prstGeom prst="rect">
            <a:avLst/>
          </a:prstGeom>
        </p:spPr>
        <p:txBody>
          <a:bodyPr wrap="square">
            <a:spAutoFit/>
          </a:bodyPr>
          <a:lstStyle/>
          <a:p>
            <a:r>
              <a:rPr lang="zh-CN" altLang="en-US" dirty="0" smtClean="0"/>
              <a:t>（</a:t>
            </a:r>
            <a:r>
              <a:rPr lang="en-US" altLang="zh-CN" dirty="0" smtClean="0"/>
              <a:t>3</a:t>
            </a:r>
            <a:r>
              <a:rPr lang="zh-CN" altLang="en-US" dirty="0" smtClean="0"/>
              <a:t>）主</a:t>
            </a:r>
            <a:r>
              <a:rPr lang="zh-CN" altLang="zh-CN" dirty="0" smtClean="0"/>
              <a:t>从</a:t>
            </a:r>
            <a:r>
              <a:rPr lang="zh-CN" altLang="zh-CN" dirty="0"/>
              <a:t>分流</a:t>
            </a:r>
            <a:r>
              <a:rPr lang="zh-CN" altLang="zh-CN" dirty="0" smtClean="0"/>
              <a:t>法</a:t>
            </a:r>
            <a:endParaRPr lang="en-US" altLang="zh-CN" dirty="0" smtClean="0"/>
          </a:p>
          <a:p>
            <a:r>
              <a:rPr lang="zh-CN" altLang="en-US" dirty="0" smtClean="0"/>
              <a:t>       主</a:t>
            </a:r>
            <a:r>
              <a:rPr lang="zh-CN" altLang="zh-CN" dirty="0" smtClean="0"/>
              <a:t>从</a:t>
            </a:r>
            <a:r>
              <a:rPr lang="zh-CN" altLang="zh-CN" dirty="0"/>
              <a:t>分流法是在并联电源系统中人为的</a:t>
            </a:r>
            <a:r>
              <a:rPr lang="zh-CN" altLang="zh-CN" dirty="0" smtClean="0"/>
              <a:t>指定一</a:t>
            </a:r>
            <a:r>
              <a:rPr lang="zh-CN" altLang="zh-CN" dirty="0"/>
              <a:t>个模块为主模块，另一</a:t>
            </a:r>
            <a:r>
              <a:rPr lang="zh-CN" altLang="zh-CN" dirty="0" smtClean="0"/>
              <a:t>个</a:t>
            </a:r>
            <a:r>
              <a:rPr lang="zh-CN" altLang="en-US" dirty="0" smtClean="0"/>
              <a:t>为从模块，主</a:t>
            </a:r>
            <a:r>
              <a:rPr lang="zh-CN" altLang="zh-CN" dirty="0" smtClean="0"/>
              <a:t>块</a:t>
            </a:r>
            <a:r>
              <a:rPr lang="zh-CN" altLang="zh-CN" dirty="0"/>
              <a:t>输出</a:t>
            </a:r>
            <a:r>
              <a:rPr lang="zh-CN" altLang="zh-CN" dirty="0" smtClean="0"/>
              <a:t>电</a:t>
            </a:r>
            <a:r>
              <a:rPr lang="zh-CN" altLang="en-US" dirty="0" smtClean="0"/>
              <a:t>压</a:t>
            </a:r>
            <a:r>
              <a:rPr lang="zh-CN" altLang="zh-CN" dirty="0" smtClean="0"/>
              <a:t>固定</a:t>
            </a:r>
            <a:r>
              <a:rPr lang="en-US" altLang="zh-CN" dirty="0"/>
              <a:t>.</a:t>
            </a:r>
            <a:r>
              <a:rPr lang="zh-CN" altLang="zh-CN" dirty="0"/>
              <a:t>从模块的输出电压可调因为系统在统一的误差下</a:t>
            </a:r>
            <a:r>
              <a:rPr lang="zh-CN" altLang="zh-CN" dirty="0" smtClean="0"/>
              <a:t>调整</a:t>
            </a:r>
            <a:r>
              <a:rPr lang="zh-CN" altLang="en-US" dirty="0" smtClean="0"/>
              <a:t>。调整从模块的输出电压就可以改变两路的电流比。</a:t>
            </a:r>
            <a:endParaRPr lang="zh-CN" altLang="zh-CN" dirty="0"/>
          </a:p>
        </p:txBody>
      </p:sp>
      <p:pic>
        <p:nvPicPr>
          <p:cNvPr id="1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26413" y="50006"/>
            <a:ext cx="1017587" cy="1011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47597929"/>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dk1"/>
        </a:lnRef>
        <a:fillRef idx="2">
          <a:schemeClr val="dk1"/>
        </a:fillRef>
        <a:effectRef idx="1">
          <a:schemeClr val="dk1"/>
        </a:effectRef>
        <a:fontRef idx="minor">
          <a:schemeClr val="dk1"/>
        </a:fontRef>
      </a:style>
    </a:sp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Civic</Template>
  <TotalTime>4966</TotalTime>
  <Words>8471</Words>
  <Application>Microsoft Office PowerPoint</Application>
  <PresentationFormat>全屏显示(4:3)</PresentationFormat>
  <Paragraphs>758</Paragraphs>
  <Slides>69</Slides>
  <Notes>0</Notes>
  <HiddenSlides>0</HiddenSlides>
  <MMClips>0</MMClips>
  <ScaleCrop>false</ScaleCrop>
  <HeadingPairs>
    <vt:vector size="6" baseType="variant">
      <vt:variant>
        <vt:lpstr>主题</vt:lpstr>
      </vt:variant>
      <vt:variant>
        <vt:i4>1</vt:i4>
      </vt:variant>
      <vt:variant>
        <vt:lpstr>嵌入 OLE 服务器</vt:lpstr>
      </vt:variant>
      <vt:variant>
        <vt:i4>3</vt:i4>
      </vt:variant>
      <vt:variant>
        <vt:lpstr>幻灯片标题</vt:lpstr>
      </vt:variant>
      <vt:variant>
        <vt:i4>69</vt:i4>
      </vt:variant>
    </vt:vector>
  </HeadingPairs>
  <TitlesOfParts>
    <vt:vector size="73" baseType="lpstr">
      <vt:lpstr>Office 主题</vt:lpstr>
      <vt:lpstr>公式</vt:lpstr>
      <vt:lpstr>Equation</vt:lpstr>
      <vt:lpstr>Visio.Drawing.11</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bj</dc:creator>
  <cp:lastModifiedBy>enen</cp:lastModifiedBy>
  <cp:revision>528</cp:revision>
  <dcterms:created xsi:type="dcterms:W3CDTF">2013-10-30T09:04:50Z</dcterms:created>
  <dcterms:modified xsi:type="dcterms:W3CDTF">2015-04-17T11:07:53Z</dcterms:modified>
</cp:coreProperties>
</file>